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8"/>
  </p:notesMasterIdLst>
  <p:handoutMasterIdLst>
    <p:handoutMasterId r:id="rId29"/>
  </p:handoutMasterIdLst>
  <p:sldIdLst>
    <p:sldId id="256" r:id="rId2"/>
    <p:sldId id="257" r:id="rId3"/>
    <p:sldId id="260" r:id="rId4"/>
    <p:sldId id="266" r:id="rId5"/>
    <p:sldId id="258" r:id="rId6"/>
    <p:sldId id="261" r:id="rId7"/>
    <p:sldId id="259" r:id="rId8"/>
    <p:sldId id="263" r:id="rId9"/>
    <p:sldId id="264" r:id="rId10"/>
    <p:sldId id="265" r:id="rId11"/>
    <p:sldId id="267" r:id="rId12"/>
    <p:sldId id="272" r:id="rId13"/>
    <p:sldId id="268" r:id="rId14"/>
    <p:sldId id="281" r:id="rId15"/>
    <p:sldId id="269" r:id="rId16"/>
    <p:sldId id="273" r:id="rId17"/>
    <p:sldId id="270" r:id="rId18"/>
    <p:sldId id="271" r:id="rId19"/>
    <p:sldId id="274" r:id="rId20"/>
    <p:sldId id="282" r:id="rId21"/>
    <p:sldId id="275" r:id="rId22"/>
    <p:sldId id="283" r:id="rId23"/>
    <p:sldId id="276" r:id="rId24"/>
    <p:sldId id="277" r:id="rId25"/>
    <p:sldId id="278" r:id="rId26"/>
    <p:sldId id="279"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4C5"/>
    <a:srgbClr val="3A1C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68" autoAdjust="0"/>
  </p:normalViewPr>
  <p:slideViewPr>
    <p:cSldViewPr snapToGrid="0">
      <p:cViewPr>
        <p:scale>
          <a:sx n="75" d="100"/>
          <a:sy n="75" d="100"/>
        </p:scale>
        <p:origin x="-360" y="-72"/>
      </p:cViewPr>
      <p:guideLst>
        <p:guide orient="horz" pos="2160"/>
        <p:guide pos="2880"/>
      </p:guideLst>
    </p:cSldViewPr>
  </p:slideViewPr>
  <p:notesTextViewPr>
    <p:cViewPr>
      <p:scale>
        <a:sx n="1" d="1"/>
        <a:sy n="1" d="1"/>
      </p:scale>
      <p:origin x="0" y="0"/>
    </p:cViewPr>
  </p:notesTextViewPr>
  <p:notesViewPr>
    <p:cSldViewPr snapToGrid="0">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3C78C7-DDCF-440C-80B4-BBA181A3E1BC}" type="datetimeFigureOut">
              <a:rPr lang="nl-BE" smtClean="0"/>
              <a:t>21/07/2012</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0990C0-F607-4538-A89E-4FA1936D22B5}" type="slidenum">
              <a:rPr lang="nl-BE" smtClean="0"/>
              <a:t>‹nr.›</a:t>
            </a:fld>
            <a:endParaRPr lang="nl-BE"/>
          </a:p>
        </p:txBody>
      </p:sp>
    </p:spTree>
    <p:extLst>
      <p:ext uri="{BB962C8B-B14F-4D97-AF65-F5344CB8AC3E}">
        <p14:creationId xmlns:p14="http://schemas.microsoft.com/office/powerpoint/2010/main" val="4274075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EA92A-D777-48EF-9B74-DEDBFF5329DC}" type="datetimeFigureOut">
              <a:rPr lang="nl-BE" smtClean="0"/>
              <a:t>21/07/2012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B5EAF-BE9B-4CBC-862E-41FF982D40C9}" type="slidenum">
              <a:rPr lang="nl-BE" smtClean="0"/>
              <a:t>‹nr.›</a:t>
            </a:fld>
            <a:endParaRPr lang="nl-BE"/>
          </a:p>
        </p:txBody>
      </p:sp>
    </p:spTree>
    <p:extLst>
      <p:ext uri="{BB962C8B-B14F-4D97-AF65-F5344CB8AC3E}">
        <p14:creationId xmlns:p14="http://schemas.microsoft.com/office/powerpoint/2010/main" val="331432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87B5EAF-BE9B-4CBC-862E-41FF982D40C9}" type="slidenum">
              <a:rPr lang="nl-BE" smtClean="0"/>
              <a:t>1</a:t>
            </a:fld>
            <a:endParaRPr lang="nl-BE"/>
          </a:p>
        </p:txBody>
      </p:sp>
    </p:spTree>
    <p:extLst>
      <p:ext uri="{BB962C8B-B14F-4D97-AF65-F5344CB8AC3E}">
        <p14:creationId xmlns:p14="http://schemas.microsoft.com/office/powerpoint/2010/main" val="280441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Omdat Diamanten hard en onsamendrukbaar zijn. En</a:t>
            </a:r>
            <a:r>
              <a:rPr lang="nl-BE" baseline="0" dirty="0" smtClean="0"/>
              <a:t> omdat diamanten doorzichtig zijn, waardoor optische metingen mogelijk zijn.</a:t>
            </a:r>
            <a:endParaRPr lang="nl-BE" dirty="0"/>
          </a:p>
        </p:txBody>
      </p:sp>
      <p:sp>
        <p:nvSpPr>
          <p:cNvPr id="4" name="Tijdelijke aanduiding voor dianummer 3"/>
          <p:cNvSpPr>
            <a:spLocks noGrp="1"/>
          </p:cNvSpPr>
          <p:nvPr>
            <p:ph type="sldNum" sz="quarter" idx="10"/>
          </p:nvPr>
        </p:nvSpPr>
        <p:spPr/>
        <p:txBody>
          <a:bodyPr/>
          <a:lstStyle/>
          <a:p>
            <a:fld id="{987B5EAF-BE9B-4CBC-862E-41FF982D40C9}" type="slidenum">
              <a:rPr lang="nl-BE" smtClean="0"/>
              <a:t>5</a:t>
            </a:fld>
            <a:endParaRPr lang="nl-BE"/>
          </a:p>
        </p:txBody>
      </p:sp>
    </p:spTree>
    <p:extLst>
      <p:ext uri="{BB962C8B-B14F-4D97-AF65-F5344CB8AC3E}">
        <p14:creationId xmlns:p14="http://schemas.microsoft.com/office/powerpoint/2010/main" val="189110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87B5EAF-BE9B-4CBC-862E-41FF982D40C9}" type="slidenum">
              <a:rPr lang="nl-BE" smtClean="0"/>
              <a:t>6</a:t>
            </a:fld>
            <a:endParaRPr lang="nl-BE"/>
          </a:p>
        </p:txBody>
      </p:sp>
    </p:spTree>
    <p:extLst>
      <p:ext uri="{BB962C8B-B14F-4D97-AF65-F5344CB8AC3E}">
        <p14:creationId xmlns:p14="http://schemas.microsoft.com/office/powerpoint/2010/main" val="407559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Men</a:t>
            </a:r>
            <a:r>
              <a:rPr lang="nl-BE" baseline="0" dirty="0" smtClean="0"/>
              <a:t> kalibreert de robijnen via metalen (waarbij men via de roosterparameter zeer nauwkeurig de druk kan bepalen). Echter, zoals uit de figuur blijkt is de kalibratie afhankelijk van het gekozen metaal, wat eigenlijk wil zeggen dat er toch een onnauwkeurigheid zit op de drukmeting</a:t>
            </a:r>
            <a:endParaRPr lang="nl-BE" dirty="0"/>
          </a:p>
        </p:txBody>
      </p:sp>
      <p:sp>
        <p:nvSpPr>
          <p:cNvPr id="4" name="Tijdelijke aanduiding voor dianummer 3"/>
          <p:cNvSpPr>
            <a:spLocks noGrp="1"/>
          </p:cNvSpPr>
          <p:nvPr>
            <p:ph type="sldNum" sz="quarter" idx="10"/>
          </p:nvPr>
        </p:nvSpPr>
        <p:spPr/>
        <p:txBody>
          <a:bodyPr/>
          <a:lstStyle/>
          <a:p>
            <a:fld id="{987B5EAF-BE9B-4CBC-862E-41FF982D40C9}" type="slidenum">
              <a:rPr lang="nl-BE" smtClean="0"/>
              <a:t>8</a:t>
            </a:fld>
            <a:endParaRPr lang="nl-BE"/>
          </a:p>
        </p:txBody>
      </p:sp>
    </p:spTree>
    <p:extLst>
      <p:ext uri="{BB962C8B-B14F-4D97-AF65-F5344CB8AC3E}">
        <p14:creationId xmlns:p14="http://schemas.microsoft.com/office/powerpoint/2010/main" val="136466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Extra’s: voor opwarming, als extra biosensor, we</a:t>
            </a:r>
            <a:r>
              <a:rPr lang="nl-BE" baseline="0" dirty="0" smtClean="0"/>
              <a:t> kunnen ze mixen, …</a:t>
            </a:r>
            <a:endParaRPr lang="nl-BE" dirty="0"/>
          </a:p>
        </p:txBody>
      </p:sp>
      <p:sp>
        <p:nvSpPr>
          <p:cNvPr id="4" name="Tijdelijke aanduiding voor dianummer 3"/>
          <p:cNvSpPr>
            <a:spLocks noGrp="1"/>
          </p:cNvSpPr>
          <p:nvPr>
            <p:ph type="sldNum" sz="quarter" idx="10"/>
          </p:nvPr>
        </p:nvSpPr>
        <p:spPr/>
        <p:txBody>
          <a:bodyPr/>
          <a:lstStyle/>
          <a:p>
            <a:fld id="{987B5EAF-BE9B-4CBC-862E-41FF982D40C9}" type="slidenum">
              <a:rPr lang="nl-BE" smtClean="0"/>
              <a:t>9</a:t>
            </a:fld>
            <a:endParaRPr lang="nl-BE"/>
          </a:p>
        </p:txBody>
      </p:sp>
    </p:spTree>
    <p:extLst>
      <p:ext uri="{BB962C8B-B14F-4D97-AF65-F5344CB8AC3E}">
        <p14:creationId xmlns:p14="http://schemas.microsoft.com/office/powerpoint/2010/main" val="34668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87B5EAF-BE9B-4CBC-862E-41FF982D40C9}" type="slidenum">
              <a:rPr lang="nl-BE" smtClean="0"/>
              <a:t>12</a:t>
            </a:fld>
            <a:endParaRPr lang="nl-BE"/>
          </a:p>
        </p:txBody>
      </p:sp>
    </p:spTree>
    <p:extLst>
      <p:ext uri="{BB962C8B-B14F-4D97-AF65-F5344CB8AC3E}">
        <p14:creationId xmlns:p14="http://schemas.microsoft.com/office/powerpoint/2010/main" val="103582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Vinet</a:t>
            </a:r>
            <a:r>
              <a:rPr lang="nl-BE" baseline="0" dirty="0" smtClean="0"/>
              <a:t> </a:t>
            </a:r>
            <a:r>
              <a:rPr lang="nl-BE" baseline="0" dirty="0" err="1" smtClean="0"/>
              <a:t>equation</a:t>
            </a:r>
            <a:endParaRPr lang="nl-BE" dirty="0"/>
          </a:p>
        </p:txBody>
      </p:sp>
      <p:sp>
        <p:nvSpPr>
          <p:cNvPr id="4" name="Tijdelijke aanduiding voor dianummer 3"/>
          <p:cNvSpPr>
            <a:spLocks noGrp="1"/>
          </p:cNvSpPr>
          <p:nvPr>
            <p:ph type="sldNum" sz="quarter" idx="10"/>
          </p:nvPr>
        </p:nvSpPr>
        <p:spPr/>
        <p:txBody>
          <a:bodyPr/>
          <a:lstStyle/>
          <a:p>
            <a:fld id="{987B5EAF-BE9B-4CBC-862E-41FF982D40C9}" type="slidenum">
              <a:rPr lang="nl-BE" smtClean="0"/>
              <a:t>13</a:t>
            </a:fld>
            <a:endParaRPr lang="nl-BE"/>
          </a:p>
        </p:txBody>
      </p:sp>
    </p:spTree>
    <p:extLst>
      <p:ext uri="{BB962C8B-B14F-4D97-AF65-F5344CB8AC3E}">
        <p14:creationId xmlns:p14="http://schemas.microsoft.com/office/powerpoint/2010/main" val="354229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87B5EAF-BE9B-4CBC-862E-41FF982D40C9}" type="slidenum">
              <a:rPr lang="nl-BE" smtClean="0"/>
              <a:t>19</a:t>
            </a:fld>
            <a:endParaRPr lang="nl-BE"/>
          </a:p>
        </p:txBody>
      </p:sp>
    </p:spTree>
    <p:extLst>
      <p:ext uri="{BB962C8B-B14F-4D97-AF65-F5344CB8AC3E}">
        <p14:creationId xmlns:p14="http://schemas.microsoft.com/office/powerpoint/2010/main" val="153563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233253F7-2249-4E1B-9178-E11E41483A81}" type="datetime1">
              <a:rPr lang="nl-BE" smtClean="0"/>
              <a:t>21/07/2012</a:t>
            </a:fld>
            <a:endParaRPr lang="nl-BE"/>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endParaRPr lang="nl-BE"/>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E19F5F0B-D5F3-4AE8-B2F4-1246321194C5}" type="slidenum">
              <a:rPr lang="nl-BE" smtClean="0"/>
              <a:t>‹nr.›</a:t>
            </a:fld>
            <a:endParaRPr lang="nl-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9F0B66AD-1A5B-4811-A75E-19AE93B9B781}" type="datetime1">
              <a:rPr lang="nl-BE" smtClean="0"/>
              <a:t>21/07/2012</a:t>
            </a:fld>
            <a:endParaRPr lang="nl-BE"/>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BE"/>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E19F5F0B-D5F3-4AE8-B2F4-1246321194C5}" type="slidenum">
              <a:rPr lang="nl-BE" smtClean="0"/>
              <a:t>‹nr.›</a:t>
            </a:fld>
            <a:endParaRPr lang="nl-B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59D2A22C-A241-4CA7-9AF5-E3E579E9AAF1}" type="datetime1">
              <a:rPr lang="nl-BE" smtClean="0"/>
              <a:t>21/07/2012</a:t>
            </a:fld>
            <a:endParaRPr lang="nl-BE"/>
          </a:p>
        </p:txBody>
      </p:sp>
      <p:sp>
        <p:nvSpPr>
          <p:cNvPr id="5" name="Tijdelijke aanduiding voor voettekst 4"/>
          <p:cNvSpPr>
            <a:spLocks noGrp="1"/>
          </p:cNvSpPr>
          <p:nvPr>
            <p:ph type="ftr" sz="quarter" idx="11"/>
          </p:nvPr>
        </p:nvSpPr>
        <p:spPr/>
        <p:txBody>
          <a:bodyPr/>
          <a:lstStyle>
            <a:extLst/>
          </a:lstStyle>
          <a:p>
            <a:endParaRPr lang="nl-BE"/>
          </a:p>
        </p:txBody>
      </p:sp>
      <p:sp>
        <p:nvSpPr>
          <p:cNvPr id="6" name="Tijdelijke aanduiding voor dianummer 5"/>
          <p:cNvSpPr>
            <a:spLocks noGrp="1"/>
          </p:cNvSpPr>
          <p:nvPr>
            <p:ph type="sldNum" sz="quarter" idx="12"/>
          </p:nvPr>
        </p:nvSpPr>
        <p:spPr/>
        <p:txBody>
          <a:bodyPr/>
          <a:lstStyle>
            <a:extLst/>
          </a:lstStyle>
          <a:p>
            <a:fld id="{E19F5F0B-D5F3-4AE8-B2F4-1246321194C5}" type="slidenum">
              <a:rPr lang="nl-BE" smtClean="0"/>
              <a:t>‹nr.›</a:t>
            </a:fld>
            <a:endParaRPr lang="nl-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E8B61AEA-9AAD-4C16-A46F-FC1494D56AEB}" type="datetime1">
              <a:rPr lang="nl-BE" smtClean="0"/>
              <a:t>21/07/2012</a:t>
            </a:fld>
            <a:endParaRPr lang="nl-BE"/>
          </a:p>
        </p:txBody>
      </p:sp>
      <p:sp>
        <p:nvSpPr>
          <p:cNvPr id="5" name="Tijdelijke aanduiding voor voettekst 4"/>
          <p:cNvSpPr>
            <a:spLocks noGrp="1"/>
          </p:cNvSpPr>
          <p:nvPr>
            <p:ph type="ftr" sz="quarter" idx="11"/>
          </p:nvPr>
        </p:nvSpPr>
        <p:spPr/>
        <p:txBody>
          <a:bodyPr/>
          <a:lstStyle>
            <a:extLst/>
          </a:lstStyle>
          <a:p>
            <a:endParaRPr lang="nl-BE"/>
          </a:p>
        </p:txBody>
      </p:sp>
      <p:sp>
        <p:nvSpPr>
          <p:cNvPr id="6" name="Tijdelijke aanduiding voor dianummer 5"/>
          <p:cNvSpPr>
            <a:spLocks noGrp="1"/>
          </p:cNvSpPr>
          <p:nvPr>
            <p:ph type="sldNum" sz="quarter" idx="12"/>
          </p:nvPr>
        </p:nvSpPr>
        <p:spPr/>
        <p:txBody>
          <a:bodyPr/>
          <a:lstStyle>
            <a:extLst/>
          </a:lstStyle>
          <a:p>
            <a:fld id="{E19F5F0B-D5F3-4AE8-B2F4-1246321194C5}" type="slidenum">
              <a:rPr lang="nl-BE" smtClean="0"/>
              <a:t>‹nr.›</a:t>
            </a:fld>
            <a:endParaRPr lang="nl-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extLst/>
          </a:lstStyle>
          <a:p>
            <a:fld id="{534CAC10-39DE-4987-8987-DEF79B9013E9}" type="datetime1">
              <a:rPr lang="nl-BE" smtClean="0"/>
              <a:t>21/07/2012</a:t>
            </a:fld>
            <a:endParaRPr lang="nl-BE"/>
          </a:p>
        </p:txBody>
      </p:sp>
      <p:sp>
        <p:nvSpPr>
          <p:cNvPr id="5" name="Tijdelijke aanduiding voor voettekst 4"/>
          <p:cNvSpPr>
            <a:spLocks noGrp="1"/>
          </p:cNvSpPr>
          <p:nvPr>
            <p:ph type="ftr" sz="quarter" idx="11"/>
          </p:nvPr>
        </p:nvSpPr>
        <p:spPr/>
        <p:txBody>
          <a:bodyPr/>
          <a:lstStyle>
            <a:extLst/>
          </a:lstStyle>
          <a:p>
            <a:endParaRPr lang="nl-BE"/>
          </a:p>
        </p:txBody>
      </p:sp>
      <p:sp>
        <p:nvSpPr>
          <p:cNvPr id="6" name="Tijdelijke aanduiding voor dianummer 5"/>
          <p:cNvSpPr>
            <a:spLocks noGrp="1"/>
          </p:cNvSpPr>
          <p:nvPr>
            <p:ph type="sldNum" sz="quarter" idx="12"/>
          </p:nvPr>
        </p:nvSpPr>
        <p:spPr/>
        <p:txBody>
          <a:bodyPr/>
          <a:lstStyle>
            <a:extLst/>
          </a:lstStyle>
          <a:p>
            <a:fld id="{E19F5F0B-D5F3-4AE8-B2F4-1246321194C5}" type="slidenum">
              <a:rPr lang="nl-BE" smtClean="0"/>
              <a:t>‹nr.›</a:t>
            </a:fld>
            <a:endParaRPr lang="nl-BE"/>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
        <p:nvSpPr>
          <p:cNvPr id="8" name="Tijdelijke aanduiding voor inhoud 2"/>
          <p:cNvSpPr>
            <a:spLocks noGrp="1"/>
          </p:cNvSpPr>
          <p:nvPr>
            <p:ph idx="1"/>
          </p:nvPr>
        </p:nvSpPr>
        <p:spPr>
          <a:xfrm>
            <a:off x="457200" y="1481328"/>
            <a:ext cx="8229600" cy="4525963"/>
          </a:xfrm>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zwar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534CAC10-39DE-4987-8987-DEF79B9013E9}" type="datetime1">
              <a:rPr lang="nl-BE" smtClean="0"/>
              <a:t>21/07/2012</a:t>
            </a:fld>
            <a:endParaRPr lang="nl-BE"/>
          </a:p>
        </p:txBody>
      </p:sp>
      <p:sp>
        <p:nvSpPr>
          <p:cNvPr id="5" name="Tijdelijke aanduiding voor voettekst 4"/>
          <p:cNvSpPr>
            <a:spLocks noGrp="1"/>
          </p:cNvSpPr>
          <p:nvPr>
            <p:ph type="ftr" sz="quarter" idx="11"/>
          </p:nvPr>
        </p:nvSpPr>
        <p:spPr/>
        <p:txBody>
          <a:bodyPr/>
          <a:lstStyle>
            <a:extLst/>
          </a:lstStyle>
          <a:p>
            <a:endParaRPr lang="nl-BE"/>
          </a:p>
        </p:txBody>
      </p:sp>
      <p:sp>
        <p:nvSpPr>
          <p:cNvPr id="6" name="Tijdelijke aanduiding voor dianummer 5"/>
          <p:cNvSpPr>
            <a:spLocks noGrp="1"/>
          </p:cNvSpPr>
          <p:nvPr>
            <p:ph type="sldNum" sz="quarter" idx="12"/>
          </p:nvPr>
        </p:nvSpPr>
        <p:spPr/>
        <p:txBody>
          <a:bodyPr/>
          <a:lstStyle>
            <a:extLst/>
          </a:lstStyle>
          <a:p>
            <a:fld id="{E19F5F0B-D5F3-4AE8-B2F4-1246321194C5}" type="slidenum">
              <a:rPr lang="nl-BE" smtClean="0"/>
              <a:t>‹nr.›</a:t>
            </a:fld>
            <a:endParaRPr lang="nl-BE"/>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
        <p:nvSpPr>
          <p:cNvPr id="2" name="Rechthoek 1"/>
          <p:cNvSpPr/>
          <p:nvPr userDrawn="1"/>
        </p:nvSpPr>
        <p:spPr>
          <a:xfrm>
            <a:off x="-252536" y="5445224"/>
            <a:ext cx="619268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9240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407EE169-484B-4DAB-828A-E85B526703BE}" type="datetime1">
              <a:rPr lang="nl-BE" smtClean="0"/>
              <a:t>21/07/2012</a:t>
            </a:fld>
            <a:endParaRPr lang="nl-BE"/>
          </a:p>
        </p:txBody>
      </p:sp>
      <p:sp>
        <p:nvSpPr>
          <p:cNvPr id="5" name="Tijdelijke aanduiding voor voettekst 4"/>
          <p:cNvSpPr>
            <a:spLocks noGrp="1"/>
          </p:cNvSpPr>
          <p:nvPr>
            <p:ph type="ftr" sz="quarter" idx="11"/>
          </p:nvPr>
        </p:nvSpPr>
        <p:spPr/>
        <p:txBody>
          <a:bodyPr/>
          <a:lstStyle>
            <a:extLst/>
          </a:lstStyle>
          <a:p>
            <a:endParaRPr lang="nl-BE"/>
          </a:p>
        </p:txBody>
      </p:sp>
      <p:sp>
        <p:nvSpPr>
          <p:cNvPr id="6" name="Tijdelijke aanduiding voor dianummer 5"/>
          <p:cNvSpPr>
            <a:spLocks noGrp="1"/>
          </p:cNvSpPr>
          <p:nvPr>
            <p:ph type="sldNum" sz="quarter" idx="12"/>
          </p:nvPr>
        </p:nvSpPr>
        <p:spPr/>
        <p:txBody>
          <a:bodyPr/>
          <a:lstStyle>
            <a:extLst/>
          </a:lstStyle>
          <a:p>
            <a:fld id="{E19F5F0B-D5F3-4AE8-B2F4-1246321194C5}" type="slidenum">
              <a:rPr lang="nl-BE" smtClean="0"/>
              <a:t>‹nr.›</a:t>
            </a:fld>
            <a:endParaRPr lang="nl-BE"/>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7A49A891-0B0D-4AFA-B37D-3CC81809D3CD}" type="datetime1">
              <a:rPr lang="nl-BE" smtClean="0"/>
              <a:t>21/07/2012</a:t>
            </a:fld>
            <a:endParaRPr lang="nl-BE"/>
          </a:p>
        </p:txBody>
      </p:sp>
      <p:sp>
        <p:nvSpPr>
          <p:cNvPr id="6" name="Tijdelijke aanduiding voor voettekst 5"/>
          <p:cNvSpPr>
            <a:spLocks noGrp="1"/>
          </p:cNvSpPr>
          <p:nvPr>
            <p:ph type="ftr" sz="quarter" idx="11"/>
          </p:nvPr>
        </p:nvSpPr>
        <p:spPr/>
        <p:txBody>
          <a:bodyPr/>
          <a:lstStyle>
            <a:extLst/>
          </a:lstStyle>
          <a:p>
            <a:endParaRPr lang="nl-BE"/>
          </a:p>
        </p:txBody>
      </p:sp>
      <p:sp>
        <p:nvSpPr>
          <p:cNvPr id="7" name="Tijdelijke aanduiding voor dianummer 6"/>
          <p:cNvSpPr>
            <a:spLocks noGrp="1"/>
          </p:cNvSpPr>
          <p:nvPr>
            <p:ph type="sldNum" sz="quarter" idx="12"/>
          </p:nvPr>
        </p:nvSpPr>
        <p:spPr/>
        <p:txBody>
          <a:bodyPr/>
          <a:lstStyle>
            <a:extLst/>
          </a:lstStyle>
          <a:p>
            <a:fld id="{E19F5F0B-D5F3-4AE8-B2F4-1246321194C5}" type="slidenum">
              <a:rPr lang="nl-BE" smtClean="0"/>
              <a:t>‹nr.›</a:t>
            </a:fld>
            <a:endParaRPr lang="nl-BE"/>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EC20CBFA-8D52-4684-88B5-7DEC373C5B37}" type="datetime1">
              <a:rPr lang="nl-BE" smtClean="0"/>
              <a:t>21/07/2012</a:t>
            </a:fld>
            <a:endParaRPr lang="nl-BE"/>
          </a:p>
        </p:txBody>
      </p:sp>
      <p:sp>
        <p:nvSpPr>
          <p:cNvPr id="8" name="Tijdelijke aanduiding voor voettekst 7"/>
          <p:cNvSpPr>
            <a:spLocks noGrp="1"/>
          </p:cNvSpPr>
          <p:nvPr>
            <p:ph type="ftr" sz="quarter" idx="11"/>
          </p:nvPr>
        </p:nvSpPr>
        <p:spPr/>
        <p:txBody>
          <a:bodyPr/>
          <a:lstStyle>
            <a:extLst/>
          </a:lstStyle>
          <a:p>
            <a:endParaRPr lang="nl-BE"/>
          </a:p>
        </p:txBody>
      </p:sp>
      <p:sp>
        <p:nvSpPr>
          <p:cNvPr id="9" name="Tijdelijke aanduiding voor dianummer 8"/>
          <p:cNvSpPr>
            <a:spLocks noGrp="1"/>
          </p:cNvSpPr>
          <p:nvPr>
            <p:ph type="sldNum" sz="quarter" idx="12"/>
          </p:nvPr>
        </p:nvSpPr>
        <p:spPr/>
        <p:txBody>
          <a:bodyPr/>
          <a:lstStyle>
            <a:extLst/>
          </a:lstStyle>
          <a:p>
            <a:fld id="{E19F5F0B-D5F3-4AE8-B2F4-1246321194C5}" type="slidenum">
              <a:rPr lang="nl-BE" smtClean="0"/>
              <a:t>‹nr.›</a:t>
            </a:fld>
            <a:endParaRPr lang="nl-B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20B7E9C5-319E-4475-A94D-C98A40E44C21}" type="datetime1">
              <a:rPr lang="nl-BE" smtClean="0"/>
              <a:t>21/07/2012</a:t>
            </a:fld>
            <a:endParaRPr lang="nl-BE"/>
          </a:p>
        </p:txBody>
      </p:sp>
      <p:sp>
        <p:nvSpPr>
          <p:cNvPr id="4" name="Tijdelijke aanduiding voor voettekst 3"/>
          <p:cNvSpPr>
            <a:spLocks noGrp="1"/>
          </p:cNvSpPr>
          <p:nvPr>
            <p:ph type="ftr" sz="quarter" idx="11"/>
          </p:nvPr>
        </p:nvSpPr>
        <p:spPr/>
        <p:txBody>
          <a:bodyPr/>
          <a:lstStyle>
            <a:extLst/>
          </a:lstStyle>
          <a:p>
            <a:endParaRPr lang="nl-BE"/>
          </a:p>
        </p:txBody>
      </p:sp>
      <p:sp>
        <p:nvSpPr>
          <p:cNvPr id="5" name="Tijdelijke aanduiding voor dianummer 4"/>
          <p:cNvSpPr>
            <a:spLocks noGrp="1"/>
          </p:cNvSpPr>
          <p:nvPr>
            <p:ph type="sldNum" sz="quarter" idx="12"/>
          </p:nvPr>
        </p:nvSpPr>
        <p:spPr/>
        <p:txBody>
          <a:bodyPr/>
          <a:lstStyle>
            <a:extLst/>
          </a:lstStyle>
          <a:p>
            <a:fld id="{E19F5F0B-D5F3-4AE8-B2F4-1246321194C5}" type="slidenum">
              <a:rPr lang="nl-BE" smtClean="0"/>
              <a:t>‹nr.›</a:t>
            </a:fld>
            <a:endParaRPr lang="nl-BE"/>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239724AF-89DF-4A2B-A5FD-D24BEB6BEB19}" type="datetime1">
              <a:rPr lang="nl-BE" smtClean="0"/>
              <a:t>21/07/2012</a:t>
            </a:fld>
            <a:endParaRPr lang="nl-BE"/>
          </a:p>
        </p:txBody>
      </p:sp>
      <p:sp>
        <p:nvSpPr>
          <p:cNvPr id="3" name="Tijdelijke aanduiding voor voettekst 2"/>
          <p:cNvSpPr>
            <a:spLocks noGrp="1"/>
          </p:cNvSpPr>
          <p:nvPr>
            <p:ph type="ftr" sz="quarter" idx="11"/>
          </p:nvPr>
        </p:nvSpPr>
        <p:spPr/>
        <p:txBody>
          <a:bodyPr/>
          <a:lstStyle>
            <a:extLst/>
          </a:lstStyle>
          <a:p>
            <a:endParaRPr lang="nl-BE"/>
          </a:p>
        </p:txBody>
      </p:sp>
      <p:sp>
        <p:nvSpPr>
          <p:cNvPr id="4" name="Tijdelijke aanduiding voor dianummer 3"/>
          <p:cNvSpPr>
            <a:spLocks noGrp="1"/>
          </p:cNvSpPr>
          <p:nvPr>
            <p:ph type="sldNum" sz="quarter" idx="12"/>
          </p:nvPr>
        </p:nvSpPr>
        <p:spPr/>
        <p:txBody>
          <a:bodyPr/>
          <a:lstStyle>
            <a:extLst/>
          </a:lstStyle>
          <a:p>
            <a:fld id="{E19F5F0B-D5F3-4AE8-B2F4-1246321194C5}" type="slidenum">
              <a:rPr lang="nl-BE" smtClean="0"/>
              <a:t>‹nr.›</a:t>
            </a:fld>
            <a:endParaRPr lang="nl-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AA528790-5BC0-4065-9B08-2C61073E470A}" type="datetime1">
              <a:rPr lang="nl-BE" smtClean="0"/>
              <a:t>21/07/2012</a:t>
            </a:fld>
            <a:endParaRPr lang="nl-BE"/>
          </a:p>
        </p:txBody>
      </p:sp>
      <p:sp>
        <p:nvSpPr>
          <p:cNvPr id="6" name="Tijdelijke aanduiding voor voettekst 5"/>
          <p:cNvSpPr>
            <a:spLocks noGrp="1"/>
          </p:cNvSpPr>
          <p:nvPr>
            <p:ph type="ftr" sz="quarter" idx="11"/>
          </p:nvPr>
        </p:nvSpPr>
        <p:spPr/>
        <p:txBody>
          <a:bodyPr/>
          <a:lstStyle>
            <a:extLst/>
          </a:lstStyle>
          <a:p>
            <a:endParaRPr lang="nl-BE"/>
          </a:p>
        </p:txBody>
      </p:sp>
      <p:sp>
        <p:nvSpPr>
          <p:cNvPr id="7" name="Tijdelijke aanduiding voor dianummer 6"/>
          <p:cNvSpPr>
            <a:spLocks noGrp="1"/>
          </p:cNvSpPr>
          <p:nvPr>
            <p:ph type="sldNum" sz="quarter" idx="12"/>
          </p:nvPr>
        </p:nvSpPr>
        <p:spPr/>
        <p:txBody>
          <a:bodyPr/>
          <a:lstStyle>
            <a:extLst/>
          </a:lstStyle>
          <a:p>
            <a:fld id="{E19F5F0B-D5F3-4AE8-B2F4-1246321194C5}" type="slidenum">
              <a:rPr lang="nl-BE" smtClean="0"/>
              <a:t>‹nr.›</a:t>
            </a:fld>
            <a:endParaRPr lang="nl-B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dirty="0" smtClean="0"/>
              <a:t>Klik om de stijl te bewerken</a:t>
            </a:r>
            <a:endParaRPr kumimoji="0" lang="en-US" dirty="0"/>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805408" cy="365760"/>
          </a:xfrm>
          <a:prstGeom prst="rect">
            <a:avLst/>
          </a:prstGeom>
        </p:spPr>
        <p:txBody>
          <a:bodyPr vert="horz" anchor="b"/>
          <a:lstStyle>
            <a:lvl1pPr algn="l" eaLnBrk="1" latinLnBrk="0" hangingPunct="1">
              <a:defRPr kumimoji="0" sz="1000">
                <a:solidFill>
                  <a:schemeClr val="tx1"/>
                </a:solidFill>
              </a:defRPr>
            </a:lvl1pPr>
            <a:extLst/>
          </a:lstStyle>
          <a:p>
            <a:fld id="{C8C6CEEE-07DE-4524-B0F5-C2B3287E84C0}" type="datetime1">
              <a:rPr lang="nl-BE" smtClean="0"/>
              <a:t>21/07/2012</a:t>
            </a:fld>
            <a:endParaRPr lang="nl-BE"/>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BE"/>
          </a:p>
        </p:txBody>
      </p:sp>
      <p:sp>
        <p:nvSpPr>
          <p:cNvPr id="18" name="Tijdelijke aanduiding voor dianummer 17"/>
          <p:cNvSpPr>
            <a:spLocks noGrp="1"/>
          </p:cNvSpPr>
          <p:nvPr>
            <p:ph type="sldNum" sz="quarter" idx="4"/>
          </p:nvPr>
        </p:nvSpPr>
        <p:spPr>
          <a:xfrm>
            <a:off x="8532440" y="6407944"/>
            <a:ext cx="480592" cy="365125"/>
          </a:xfrm>
          <a:prstGeom prst="rect">
            <a:avLst/>
          </a:prstGeom>
        </p:spPr>
        <p:txBody>
          <a:bodyPr vert="horz" anchor="b"/>
          <a:lstStyle>
            <a:lvl1pPr algn="r" eaLnBrk="1" latinLnBrk="0" hangingPunct="1">
              <a:defRPr kumimoji="0" sz="1200" b="0">
                <a:solidFill>
                  <a:schemeClr val="tx1"/>
                </a:solidFill>
              </a:defRPr>
            </a:lvl1pPr>
            <a:extLst/>
          </a:lstStyle>
          <a:p>
            <a:fld id="{E19F5F0B-D5F3-4AE8-B2F4-1246321194C5}" type="slidenum">
              <a:rPr lang="nl-BE" smtClean="0"/>
              <a:pPr/>
              <a:t>‹nr.›</a:t>
            </a:fld>
            <a:endParaRPr lang="nl-BE" dirty="0"/>
          </a:p>
        </p:txBody>
      </p:sp>
      <p:pic>
        <p:nvPicPr>
          <p:cNvPr id="11" name="Picture 5" descr="Y:\Templates\Logo's\logo_UA_U_Wit-Transparant.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p:cNvGrpSpPr>
            <a:grpSpLocks/>
          </p:cNvGrpSpPr>
          <p:nvPr userDrawn="1"/>
        </p:nvGrpSpPr>
        <p:grpSpPr bwMode="auto">
          <a:xfrm>
            <a:off x="611560" y="6386643"/>
            <a:ext cx="958477" cy="400655"/>
            <a:chOff x="2200275" y="4692650"/>
            <a:chExt cx="1868488" cy="781050"/>
          </a:xfrm>
          <a:noFill/>
        </p:grpSpPr>
        <p:sp>
          <p:nvSpPr>
            <p:cNvPr id="17"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9"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0"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1"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23" name="Picture 55" descr="krul2"/>
            <p:cNvPicPr>
              <a:picLocks noChangeAspect="1" noChangeArrowheads="1"/>
            </p:cNvPicPr>
            <p:nvPr/>
          </p:nvPicPr>
          <p:blipFill>
            <a:blip r:embed="rId16"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24"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5"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500"/>
                                        <p:tgtEl>
                                          <p:spTgt spid="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fade">
                                      <p:cBhvr>
                                        <p:cTn id="27"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wm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jpeg"/><Relationship Id="rId5" Type="http://schemas.microsoft.com/office/2007/relationships/hdphoto" Target="../media/hdphoto1.wdp"/><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7.tiff"/><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aps.anl.gov/News/APS_News/Content/APS_NEWS_20080311B.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787" y="1752601"/>
            <a:ext cx="8205413" cy="1829761"/>
          </a:xfrm>
        </p:spPr>
        <p:txBody>
          <a:bodyPr/>
          <a:lstStyle/>
          <a:p>
            <a:r>
              <a:rPr lang="nl-BE" dirty="0" smtClean="0"/>
              <a:t>Nanoshells </a:t>
            </a:r>
            <a:r>
              <a:rPr lang="nl-BE" dirty="0" err="1" smtClean="0"/>
              <a:t>under</a:t>
            </a:r>
            <a:r>
              <a:rPr lang="nl-BE" dirty="0" smtClean="0"/>
              <a:t> </a:t>
            </a:r>
            <a:r>
              <a:rPr lang="nl-BE" dirty="0" err="1" smtClean="0"/>
              <a:t>pressure</a:t>
            </a:r>
            <a:endParaRPr lang="nl-BE" dirty="0"/>
          </a:p>
        </p:txBody>
      </p:sp>
      <p:sp>
        <p:nvSpPr>
          <p:cNvPr id="3" name="Ondertitel 2"/>
          <p:cNvSpPr>
            <a:spLocks noGrp="1"/>
          </p:cNvSpPr>
          <p:nvPr>
            <p:ph type="subTitle" idx="1"/>
          </p:nvPr>
        </p:nvSpPr>
        <p:spPr/>
        <p:txBody>
          <a:bodyPr/>
          <a:lstStyle/>
          <a:p>
            <a:r>
              <a:rPr lang="en-US" smtClean="0">
                <a:solidFill>
                  <a:srgbClr val="FBE4C5"/>
                </a:solidFill>
              </a:rPr>
              <a:t>Pressure gauges with a golden layer</a:t>
            </a:r>
            <a:endParaRPr lang="en-US">
              <a:solidFill>
                <a:srgbClr val="FBE4C5"/>
              </a:solidFill>
            </a:endParaRPr>
          </a:p>
        </p:txBody>
      </p:sp>
      <p:pic>
        <p:nvPicPr>
          <p:cNvPr id="1030" name="Picture 6" descr="Y:\Templates\Logo's\logo_UA_hor_wit_transpara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87" y="5805264"/>
            <a:ext cx="2376264" cy="76441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563888" y="6006609"/>
            <a:ext cx="2664296" cy="369332"/>
          </a:xfrm>
          <a:prstGeom prst="rect">
            <a:avLst/>
          </a:prstGeom>
          <a:noFill/>
        </p:spPr>
        <p:txBody>
          <a:bodyPr wrap="square" rtlCol="0">
            <a:spAutoFit/>
          </a:bodyPr>
          <a:lstStyle/>
          <a:p>
            <a:r>
              <a:rPr lang="nl-BE" dirty="0" smtClean="0">
                <a:solidFill>
                  <a:srgbClr val="FFFFFF"/>
                </a:solidFill>
              </a:rPr>
              <a:t>21 </a:t>
            </a:r>
            <a:r>
              <a:rPr lang="nl-BE" dirty="0" err="1" smtClean="0">
                <a:solidFill>
                  <a:srgbClr val="FFFFFF"/>
                </a:solidFill>
              </a:rPr>
              <a:t>July</a:t>
            </a:r>
            <a:r>
              <a:rPr lang="nl-BE" dirty="0" smtClean="0">
                <a:solidFill>
                  <a:srgbClr val="FFFFFF"/>
                </a:solidFill>
              </a:rPr>
              <a:t> </a:t>
            </a:r>
            <a:r>
              <a:rPr lang="nl-BE" dirty="0" smtClean="0">
                <a:solidFill>
                  <a:srgbClr val="FFFFFF"/>
                </a:solidFill>
              </a:rPr>
              <a:t>2012</a:t>
            </a:r>
            <a:endParaRPr lang="nl-BE" dirty="0">
              <a:solidFill>
                <a:srgbClr val="FFFFFF"/>
              </a:solidFill>
            </a:endParaRPr>
          </a:p>
        </p:txBody>
      </p:sp>
      <p:grpSp>
        <p:nvGrpSpPr>
          <p:cNvPr id="18" name="Groep 17"/>
          <p:cNvGrpSpPr>
            <a:grpSpLocks/>
          </p:cNvGrpSpPr>
          <p:nvPr/>
        </p:nvGrpSpPr>
        <p:grpSpPr bwMode="auto">
          <a:xfrm>
            <a:off x="6780164" y="5875582"/>
            <a:ext cx="1492254" cy="623780"/>
            <a:chOff x="2200275" y="4692650"/>
            <a:chExt cx="1868488" cy="781050"/>
          </a:xfrm>
          <a:noFill/>
        </p:grpSpPr>
        <p:sp>
          <p:nvSpPr>
            <p:cNvPr id="19"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3810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0" name="Line 53"/>
            <p:cNvSpPr>
              <a:spLocks noChangeShapeType="1"/>
            </p:cNvSpPr>
            <p:nvPr/>
          </p:nvSpPr>
          <p:spPr bwMode="auto">
            <a:xfrm>
              <a:off x="2581275" y="4702175"/>
              <a:ext cx="0" cy="771525"/>
            </a:xfrm>
            <a:prstGeom prst="line">
              <a:avLst/>
            </a:prstGeom>
            <a:grpFill/>
            <a:ln w="3810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1" name="Line 57"/>
            <p:cNvSpPr>
              <a:spLocks noChangeShapeType="1"/>
            </p:cNvSpPr>
            <p:nvPr/>
          </p:nvSpPr>
          <p:spPr bwMode="auto">
            <a:xfrm>
              <a:off x="2200275" y="4695825"/>
              <a:ext cx="914400" cy="0"/>
            </a:xfrm>
            <a:prstGeom prst="line">
              <a:avLst/>
            </a:prstGeom>
            <a:grpFill/>
            <a:ln w="3810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2" name="Oval 54"/>
            <p:cNvSpPr>
              <a:spLocks noChangeArrowheads="1"/>
            </p:cNvSpPr>
            <p:nvPr/>
          </p:nvSpPr>
          <p:spPr bwMode="auto">
            <a:xfrm>
              <a:off x="2733675" y="4695825"/>
              <a:ext cx="762000" cy="762000"/>
            </a:xfrm>
            <a:prstGeom prst="ellipse">
              <a:avLst/>
            </a:prstGeom>
            <a:grpFill/>
            <a:ln w="3810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23" name="Picture 55" descr="krul2"/>
            <p:cNvPicPr>
              <a:picLocks noChangeAspect="1" noChangeArrowheads="1"/>
            </p:cNvPicPr>
            <p:nvPr/>
          </p:nvPicPr>
          <p:blipFill>
            <a:blip r:embed="rId4"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9525">
              <a:noFill/>
              <a:miter lim="800000"/>
              <a:headEnd/>
              <a:tailEnd/>
            </a:ln>
            <a:extLst/>
          </p:spPr>
        </p:pic>
        <p:sp>
          <p:nvSpPr>
            <p:cNvPr id="24"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9525">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5"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270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Tree>
    <p:extLst>
      <p:ext uri="{BB962C8B-B14F-4D97-AF65-F5344CB8AC3E}">
        <p14:creationId xmlns:p14="http://schemas.microsoft.com/office/powerpoint/2010/main" val="17184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We </a:t>
            </a:r>
            <a:r>
              <a:rPr lang="nl-BE" dirty="0" err="1" smtClean="0"/>
              <a:t>use</a:t>
            </a:r>
            <a:r>
              <a:rPr lang="nl-BE" dirty="0" smtClean="0"/>
              <a:t> Mie-</a:t>
            </a:r>
            <a:r>
              <a:rPr lang="nl-BE" dirty="0" err="1" smtClean="0"/>
              <a:t>theory</a:t>
            </a:r>
            <a:r>
              <a:rPr lang="nl-BE" dirty="0" smtClean="0"/>
              <a:t> </a:t>
            </a:r>
            <a:r>
              <a:rPr lang="nl-BE" dirty="0" err="1" smtClean="0"/>
              <a:t>to</a:t>
            </a:r>
            <a:r>
              <a:rPr lang="nl-BE" dirty="0" smtClean="0"/>
              <a:t> </a:t>
            </a:r>
            <a:r>
              <a:rPr lang="nl-BE" dirty="0" err="1" smtClean="0"/>
              <a:t>calculate</a:t>
            </a:r>
            <a:r>
              <a:rPr lang="nl-BE" dirty="0" smtClean="0"/>
              <a:t> the spectrum of nanoshells:</a:t>
            </a:r>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10</a:t>
            </a:fld>
            <a:endParaRPr lang="nl-BE"/>
          </a:p>
        </p:txBody>
      </p:sp>
      <p:sp>
        <p:nvSpPr>
          <p:cNvPr id="4" name="Titel 3"/>
          <p:cNvSpPr>
            <a:spLocks noGrp="1"/>
          </p:cNvSpPr>
          <p:nvPr>
            <p:ph type="title"/>
          </p:nvPr>
        </p:nvSpPr>
        <p:spPr/>
        <p:txBody>
          <a:bodyPr/>
          <a:lstStyle/>
          <a:p>
            <a:r>
              <a:rPr lang="nl-BE" dirty="0" smtClean="0"/>
              <a:t>Mie-</a:t>
            </a:r>
            <a:r>
              <a:rPr lang="nl-BE" dirty="0" err="1" smtClean="0"/>
              <a:t>theory</a:t>
            </a:r>
            <a:endParaRPr lang="nl-BE" dirty="0"/>
          </a:p>
        </p:txBody>
      </p:sp>
      <p:sp>
        <p:nvSpPr>
          <p:cNvPr id="8" name="Rechthoekige driehoek 7"/>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9" name="Rechte verbindingslijn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0" name="Picture 5" descr="Y:\Templates\Logo's\logo_UA_U_Wit-Transpara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p:cNvGrpSpPr>
            <a:grpSpLocks/>
          </p:cNvGrpSpPr>
          <p:nvPr/>
        </p:nvGrpSpPr>
        <p:grpSpPr bwMode="auto">
          <a:xfrm>
            <a:off x="611560" y="6386643"/>
            <a:ext cx="958477" cy="400655"/>
            <a:chOff x="2200275" y="4692650"/>
            <a:chExt cx="1868488" cy="781050"/>
          </a:xfrm>
          <a:noFill/>
        </p:grpSpPr>
        <p:sp>
          <p:nvSpPr>
            <p:cNvPr id="12"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3"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4"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5"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16" name="Picture 55" descr="krul2"/>
            <p:cNvPicPr>
              <a:picLocks noChangeAspect="1" noChangeArrowheads="1"/>
            </p:cNvPicPr>
            <p:nvPr/>
          </p:nvPicPr>
          <p:blipFill>
            <a:blip r:embed="rId4"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17"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8"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grpSp>
        <p:nvGrpSpPr>
          <p:cNvPr id="6" name="Groep 5"/>
          <p:cNvGrpSpPr/>
          <p:nvPr/>
        </p:nvGrpSpPr>
        <p:grpSpPr>
          <a:xfrm>
            <a:off x="1342427" y="2478346"/>
            <a:ext cx="7067536" cy="3312907"/>
            <a:chOff x="2699792" y="3861048"/>
            <a:chExt cx="5791200" cy="2714625"/>
          </a:xfrm>
        </p:grpSpPr>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861048"/>
              <a:ext cx="57912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6372200" y="4149080"/>
              <a:ext cx="1800200" cy="529609"/>
            </a:xfrm>
            <a:prstGeom prst="rect">
              <a:avLst/>
            </a:prstGeom>
            <a:noFill/>
          </p:spPr>
          <p:txBody>
            <a:bodyPr wrap="square" rtlCol="0">
              <a:spAutoFit/>
            </a:bodyPr>
            <a:lstStyle/>
            <a:p>
              <a:r>
                <a:rPr lang="nl-BE" dirty="0" smtClean="0"/>
                <a:t>R</a:t>
              </a:r>
              <a:r>
                <a:rPr lang="nl-BE" baseline="-25000" dirty="0" smtClean="0"/>
                <a:t>c</a:t>
              </a:r>
              <a:r>
                <a:rPr lang="nl-BE" dirty="0" smtClean="0"/>
                <a:t> = 60 nm</a:t>
              </a:r>
            </a:p>
            <a:p>
              <a:r>
                <a:rPr lang="nl-BE" dirty="0" err="1" smtClean="0"/>
                <a:t>R</a:t>
              </a:r>
              <a:r>
                <a:rPr lang="nl-BE" baseline="-25000" dirty="0" err="1" smtClean="0"/>
                <a:t>s</a:t>
              </a:r>
              <a:r>
                <a:rPr lang="nl-BE" dirty="0" smtClean="0"/>
                <a:t> = 75 nm</a:t>
              </a:r>
              <a:endParaRPr lang="nl-BE" dirty="0"/>
            </a:p>
          </p:txBody>
        </p:sp>
      </p:grpSp>
      <p:sp>
        <p:nvSpPr>
          <p:cNvPr id="7" name="Vrije vorm 6"/>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Tree>
    <p:extLst>
      <p:ext uri="{BB962C8B-B14F-4D97-AF65-F5344CB8AC3E}">
        <p14:creationId xmlns:p14="http://schemas.microsoft.com/office/powerpoint/2010/main" val="259245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E19F5F0B-D5F3-4AE8-B2F4-1246321194C5}" type="slidenum">
              <a:rPr lang="nl-BE" smtClean="0"/>
              <a:t>11</a:t>
            </a:fld>
            <a:endParaRPr lang="nl-BE"/>
          </a:p>
        </p:txBody>
      </p:sp>
      <p:sp>
        <p:nvSpPr>
          <p:cNvPr id="5" name="Titel 4"/>
          <p:cNvSpPr>
            <a:spLocks noGrp="1"/>
          </p:cNvSpPr>
          <p:nvPr>
            <p:ph type="title"/>
          </p:nvPr>
        </p:nvSpPr>
        <p:spPr/>
        <p:txBody>
          <a:bodyPr/>
          <a:lstStyle/>
          <a:p>
            <a:r>
              <a:rPr lang="nl-BE" dirty="0" err="1" smtClean="0"/>
              <a:t>Hybridization</a:t>
            </a:r>
            <a:r>
              <a:rPr lang="nl-BE" dirty="0" smtClean="0"/>
              <a:t> model</a:t>
            </a:r>
            <a:endParaRPr lang="nl-BE" dirty="0"/>
          </a:p>
        </p:txBody>
      </p:sp>
      <p:pic>
        <p:nvPicPr>
          <p:cNvPr id="7" name="Picture 2"/>
          <p:cNvPicPr>
            <a:picLocks noGrp="1" noChangeAspect="1" noChangeArrowheads="1"/>
          </p:cNvPicPr>
          <p:nvPr>
            <p:ph idx="4294967295"/>
          </p:nvPr>
        </p:nvPicPr>
        <p:blipFill>
          <a:blip r:embed="rId2" cstate="print"/>
          <a:srcRect/>
          <a:stretch>
            <a:fillRect/>
          </a:stretch>
        </p:blipFill>
        <p:spPr bwMode="auto">
          <a:xfrm>
            <a:off x="5004048" y="1543397"/>
            <a:ext cx="3781425" cy="4333875"/>
          </a:xfrm>
          <a:prstGeom prst="rect">
            <a:avLst/>
          </a:prstGeom>
          <a:noFill/>
          <a:ln w="9525">
            <a:noFill/>
            <a:miter lim="800000"/>
            <a:headEnd/>
            <a:tailEnd/>
          </a:ln>
        </p:spPr>
      </p:pic>
      <p:sp>
        <p:nvSpPr>
          <p:cNvPr id="8" name="TextBox 12"/>
          <p:cNvSpPr txBox="1"/>
          <p:nvPr/>
        </p:nvSpPr>
        <p:spPr>
          <a:xfrm>
            <a:off x="5004048" y="5877272"/>
            <a:ext cx="2991525" cy="261610"/>
          </a:xfrm>
          <a:prstGeom prst="rect">
            <a:avLst/>
          </a:prstGeom>
          <a:noFill/>
        </p:spPr>
        <p:txBody>
          <a:bodyPr wrap="none" rtlCol="0">
            <a:spAutoFit/>
          </a:bodyPr>
          <a:lstStyle/>
          <a:p>
            <a:r>
              <a:rPr lang="en-US" sz="1100" dirty="0" err="1" smtClean="0"/>
              <a:t>Prodan</a:t>
            </a:r>
            <a:r>
              <a:rPr lang="en-US" sz="1100" dirty="0" smtClean="0"/>
              <a:t>, et. al., Science, 302, 419 (2003) </a:t>
            </a:r>
            <a:endParaRPr lang="en-GB" sz="1100" dirty="0"/>
          </a:p>
        </p:txBody>
      </p:sp>
      <p:sp>
        <p:nvSpPr>
          <p:cNvPr id="10" name="Tijdelijke aanduiding voor inhoud 1"/>
          <p:cNvSpPr txBox="1">
            <a:spLocks/>
          </p:cNvSpPr>
          <p:nvPr/>
        </p:nvSpPr>
        <p:spPr>
          <a:xfrm>
            <a:off x="457200" y="1481328"/>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nl-BE" dirty="0" smtClean="0"/>
          </a:p>
        </p:txBody>
      </p:sp>
      <p:sp>
        <p:nvSpPr>
          <p:cNvPr id="11" name="Tijdelijke aanduiding voor inhoud 1"/>
          <p:cNvSpPr txBox="1">
            <a:spLocks/>
          </p:cNvSpPr>
          <p:nvPr/>
        </p:nvSpPr>
        <p:spPr>
          <a:xfrm>
            <a:off x="464752" y="1488880"/>
            <a:ext cx="4538464"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Nanoshells = </a:t>
            </a:r>
            <a:br>
              <a:rPr lang="en-US" dirty="0" smtClean="0"/>
            </a:br>
            <a:r>
              <a:rPr lang="en-US" dirty="0" smtClean="0"/>
              <a:t>cavity +</a:t>
            </a:r>
            <a:br>
              <a:rPr lang="en-US" dirty="0" smtClean="0"/>
            </a:br>
            <a:r>
              <a:rPr lang="en-US" dirty="0" smtClean="0"/>
              <a:t>sphere</a:t>
            </a:r>
          </a:p>
          <a:p>
            <a:endParaRPr lang="en-US" dirty="0" smtClean="0"/>
          </a:p>
          <a:p>
            <a:endParaRPr lang="en-US" dirty="0"/>
          </a:p>
          <a:p>
            <a:endParaRPr lang="en-US" dirty="0" smtClean="0"/>
          </a:p>
          <a:p>
            <a:r>
              <a:rPr lang="en-US" dirty="0" smtClean="0"/>
              <a:t>Solve the </a:t>
            </a:r>
            <a:r>
              <a:rPr lang="en-US" dirty="0" err="1" smtClean="0"/>
              <a:t>Lagrangian</a:t>
            </a:r>
            <a:r>
              <a:rPr lang="en-US" dirty="0" smtClean="0"/>
              <a:t> of the electron sea which is depicted as an </a:t>
            </a:r>
            <a:r>
              <a:rPr lang="en-US" dirty="0" err="1" smtClean="0"/>
              <a:t>incompresible</a:t>
            </a:r>
            <a:r>
              <a:rPr lang="en-US" dirty="0" smtClean="0"/>
              <a:t> fluid.</a:t>
            </a:r>
          </a:p>
          <a:p>
            <a:endParaRPr lang="en-US" dirty="0"/>
          </a:p>
        </p:txBody>
      </p:sp>
      <p:cxnSp>
        <p:nvCxnSpPr>
          <p:cNvPr id="14" name="Rechte verbindingslijn met pijl 13"/>
          <p:cNvCxnSpPr/>
          <p:nvPr/>
        </p:nvCxnSpPr>
        <p:spPr>
          <a:xfrm>
            <a:off x="2148289" y="2566930"/>
            <a:ext cx="3359815" cy="1654158"/>
          </a:xfrm>
          <a:prstGeom prst="straightConnector1">
            <a:avLst/>
          </a:prstGeom>
          <a:ln w="635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a:off x="2357610" y="2137272"/>
            <a:ext cx="5742782" cy="1219720"/>
          </a:xfrm>
          <a:prstGeom prst="straightConnector1">
            <a:avLst/>
          </a:prstGeom>
          <a:ln w="635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54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E19F5F0B-D5F3-4AE8-B2F4-1246321194C5}" type="slidenum">
              <a:rPr lang="nl-BE" smtClean="0"/>
              <a:t>12</a:t>
            </a:fld>
            <a:endParaRPr lang="nl-BE"/>
          </a:p>
        </p:txBody>
      </p:sp>
      <p:sp>
        <p:nvSpPr>
          <p:cNvPr id="4" name="Titel 3"/>
          <p:cNvSpPr>
            <a:spLocks noGrp="1"/>
          </p:cNvSpPr>
          <p:nvPr>
            <p:ph type="title"/>
          </p:nvPr>
        </p:nvSpPr>
        <p:spPr/>
        <p:txBody>
          <a:bodyPr/>
          <a:lstStyle/>
          <a:p>
            <a:r>
              <a:rPr lang="nl-BE" dirty="0" smtClean="0"/>
              <a:t>Mie vs. </a:t>
            </a:r>
            <a:r>
              <a:rPr lang="nl-BE" dirty="0" err="1" smtClean="0"/>
              <a:t>Hybridization</a:t>
            </a:r>
            <a:endParaRPr lang="nl-BE" dirty="0"/>
          </a:p>
        </p:txBody>
      </p:sp>
      <p:sp>
        <p:nvSpPr>
          <p:cNvPr id="2" name="Tijdelijke aanduiding voor inhoud 1"/>
          <p:cNvSpPr>
            <a:spLocks noGrp="1"/>
          </p:cNvSpPr>
          <p:nvPr>
            <p:ph idx="1"/>
          </p:nvPr>
        </p:nvSpPr>
        <p:spPr/>
        <p:txBody>
          <a:bodyPr/>
          <a:lstStyle/>
          <a:p>
            <a:r>
              <a:rPr lang="en-US" dirty="0" smtClean="0"/>
              <a:t>Mie solves exactly for given dielectric function, but needs further numerical manipulation.</a:t>
            </a:r>
          </a:p>
          <a:p>
            <a:r>
              <a:rPr lang="en-US" dirty="0" smtClean="0"/>
              <a:t>Hybridization is not exact, but gives </a:t>
            </a:r>
            <a:br>
              <a:rPr lang="en-US" dirty="0" smtClean="0"/>
            </a:br>
            <a:r>
              <a:rPr lang="en-US" dirty="0" smtClean="0"/>
              <a:t>analytical solutions:</a:t>
            </a:r>
            <a:endParaRPr lang="en-US" dirty="0"/>
          </a:p>
        </p:txBody>
      </p:sp>
      <p:pic>
        <p:nvPicPr>
          <p:cNvPr id="1027" name="Picture 3"/>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35882" y="4061817"/>
            <a:ext cx="40386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D:\Users\Nick\bibliotheek\UA\Werknota's\Mie VS Hybridisatie\Mie-Hybri.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060" y="96204"/>
            <a:ext cx="6786892" cy="649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0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95" y="3168091"/>
            <a:ext cx="54578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inhoud 1"/>
          <p:cNvSpPr>
            <a:spLocks noGrp="1"/>
          </p:cNvSpPr>
          <p:nvPr>
            <p:ph idx="1"/>
          </p:nvPr>
        </p:nvSpPr>
        <p:spPr/>
        <p:txBody>
          <a:bodyPr/>
          <a:lstStyle/>
          <a:p>
            <a:r>
              <a:rPr lang="nl-BE" dirty="0" err="1" smtClean="0"/>
              <a:t>Compression</a:t>
            </a:r>
            <a:r>
              <a:rPr lang="nl-BE" dirty="0" smtClean="0"/>
              <a:t> of NS</a:t>
            </a:r>
          </a:p>
          <a:p>
            <a:pPr lvl="2">
              <a:buFont typeface="Wingdings"/>
              <a:buChar char="è"/>
            </a:pPr>
            <a:r>
              <a:rPr lang="nl-BE" dirty="0" smtClean="0">
                <a:sym typeface="Wingdings" pitchFamily="2" charset="2"/>
              </a:rPr>
              <a:t>Radii change: R</a:t>
            </a:r>
            <a:r>
              <a:rPr lang="nl-BE" baseline="-25000" dirty="0" smtClean="0">
                <a:sym typeface="Wingdings" pitchFamily="2" charset="2"/>
              </a:rPr>
              <a:t>c</a:t>
            </a:r>
            <a:r>
              <a:rPr lang="nl-BE" dirty="0" smtClean="0">
                <a:sym typeface="Wingdings" pitchFamily="2" charset="2"/>
              </a:rPr>
              <a:t>(P) </a:t>
            </a:r>
            <a:r>
              <a:rPr lang="nl-BE" dirty="0" err="1" smtClean="0">
                <a:sym typeface="Wingdings" pitchFamily="2" charset="2"/>
              </a:rPr>
              <a:t>and</a:t>
            </a:r>
            <a:r>
              <a:rPr lang="nl-BE" dirty="0" smtClean="0">
                <a:sym typeface="Wingdings" pitchFamily="2" charset="2"/>
              </a:rPr>
              <a:t> </a:t>
            </a:r>
            <a:r>
              <a:rPr lang="nl-BE" dirty="0" err="1" smtClean="0">
                <a:sym typeface="Wingdings" pitchFamily="2" charset="2"/>
              </a:rPr>
              <a:t>R</a:t>
            </a:r>
            <a:r>
              <a:rPr lang="nl-BE" baseline="-25000" dirty="0" err="1" smtClean="0">
                <a:sym typeface="Wingdings" pitchFamily="2" charset="2"/>
              </a:rPr>
              <a:t>s</a:t>
            </a:r>
            <a:r>
              <a:rPr lang="nl-BE" dirty="0" smtClean="0">
                <a:sym typeface="Wingdings" pitchFamily="2" charset="2"/>
              </a:rPr>
              <a:t>(P)</a:t>
            </a:r>
          </a:p>
          <a:p>
            <a:pPr lvl="2">
              <a:buFont typeface="Wingdings"/>
              <a:buChar char="è"/>
            </a:pPr>
            <a:r>
              <a:rPr lang="nl-BE" dirty="0" err="1" smtClean="0"/>
              <a:t>Electron</a:t>
            </a:r>
            <a:r>
              <a:rPr lang="nl-BE" dirty="0" smtClean="0"/>
              <a:t> </a:t>
            </a:r>
            <a:r>
              <a:rPr lang="nl-BE" dirty="0" err="1" smtClean="0"/>
              <a:t>density</a:t>
            </a:r>
            <a:r>
              <a:rPr lang="nl-BE" dirty="0" smtClean="0"/>
              <a:t> changes n</a:t>
            </a:r>
            <a:r>
              <a:rPr lang="nl-BE" baseline="-25000" dirty="0" smtClean="0"/>
              <a:t>e</a:t>
            </a:r>
            <a:r>
              <a:rPr lang="nl-BE" dirty="0" smtClean="0"/>
              <a:t>(P)</a:t>
            </a:r>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13</a:t>
            </a:fld>
            <a:endParaRPr lang="nl-BE"/>
          </a:p>
        </p:txBody>
      </p:sp>
      <p:sp>
        <p:nvSpPr>
          <p:cNvPr id="4" name="Titel 3"/>
          <p:cNvSpPr>
            <a:spLocks noGrp="1"/>
          </p:cNvSpPr>
          <p:nvPr>
            <p:ph type="title"/>
          </p:nvPr>
        </p:nvSpPr>
        <p:spPr/>
        <p:txBody>
          <a:bodyPr/>
          <a:lstStyle/>
          <a:p>
            <a:r>
              <a:rPr lang="nl-BE" dirty="0" smtClean="0"/>
              <a:t>Nanoshells </a:t>
            </a:r>
            <a:r>
              <a:rPr lang="nl-BE" dirty="0" err="1" smtClean="0"/>
              <a:t>under</a:t>
            </a:r>
            <a:r>
              <a:rPr lang="nl-BE" dirty="0" smtClean="0"/>
              <a:t> </a:t>
            </a:r>
            <a:r>
              <a:rPr lang="nl-BE" dirty="0" err="1" smtClean="0"/>
              <a:t>pressure</a:t>
            </a:r>
            <a:endParaRPr lang="nl-BE" dirty="0"/>
          </a:p>
        </p:txBody>
      </p:sp>
      <p:pic>
        <p:nvPicPr>
          <p:cNvPr id="5" name="Picture 3"/>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87546" y="2780928"/>
            <a:ext cx="40386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fgeronde rechthoek 7"/>
          <p:cNvSpPr/>
          <p:nvPr/>
        </p:nvSpPr>
        <p:spPr>
          <a:xfrm>
            <a:off x="5878074" y="2780928"/>
            <a:ext cx="450298" cy="360040"/>
          </a:xfrm>
          <a:prstGeom prst="roundRect">
            <a:avLst/>
          </a:prstGeom>
          <a:no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Afgeronde rechthoek 8"/>
          <p:cNvSpPr/>
          <p:nvPr/>
        </p:nvSpPr>
        <p:spPr>
          <a:xfrm>
            <a:off x="5315287" y="2779427"/>
            <a:ext cx="450298" cy="360040"/>
          </a:xfrm>
          <a:prstGeom prst="roundRect">
            <a:avLst/>
          </a:prstGeom>
          <a:no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3396272" y="2789945"/>
            <a:ext cx="1365851" cy="360040"/>
          </a:xfrm>
          <a:prstGeom prst="round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 name="Rechte verbindingslijn met pijl 12"/>
          <p:cNvCxnSpPr>
            <a:stCxn id="8" idx="2"/>
          </p:cNvCxnSpPr>
          <p:nvPr/>
        </p:nvCxnSpPr>
        <p:spPr>
          <a:xfrm flipH="1">
            <a:off x="4572000" y="3140968"/>
            <a:ext cx="1531223" cy="625274"/>
          </a:xfrm>
          <a:prstGeom prst="straightConnector1">
            <a:avLst/>
          </a:prstGeom>
          <a:ln w="19050">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Rechthoekige driehoek 14"/>
          <p:cNvSpPr>
            <a:spLocks/>
          </p:cNvSpPr>
          <p:nvPr/>
        </p:nvSpPr>
        <p:spPr bwMode="auto">
          <a:xfrm>
            <a:off x="-6042" y="5791253"/>
            <a:ext cx="3402314" cy="1080868"/>
          </a:xfrm>
          <a:prstGeom prst="rtTriangle">
            <a:avLst/>
          </a:prstGeom>
          <a:blipFill>
            <a:blip r:embed="rId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6" name="Rechte verbindingslijn 15"/>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7" name="Picture 5" descr="Y:\Templates\Logo's\logo_UA_U_Wit-Transpara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ep 17"/>
          <p:cNvGrpSpPr>
            <a:grpSpLocks/>
          </p:cNvGrpSpPr>
          <p:nvPr/>
        </p:nvGrpSpPr>
        <p:grpSpPr bwMode="auto">
          <a:xfrm>
            <a:off x="611560" y="6386643"/>
            <a:ext cx="958477" cy="400655"/>
            <a:chOff x="2200275" y="4692650"/>
            <a:chExt cx="1868488" cy="781050"/>
          </a:xfrm>
          <a:noFill/>
        </p:grpSpPr>
        <p:sp>
          <p:nvSpPr>
            <p:cNvPr id="19"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0"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1"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2"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23" name="Picture 55" descr="krul2"/>
            <p:cNvPicPr>
              <a:picLocks noChangeAspect="1" noChangeArrowheads="1"/>
            </p:cNvPicPr>
            <p:nvPr/>
          </p:nvPicPr>
          <p:blipFill>
            <a:blip r:embed="rId8"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24"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5"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
        <p:nvSpPr>
          <p:cNvPr id="26" name="Vrije vorm 25"/>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cxnSp>
        <p:nvCxnSpPr>
          <p:cNvPr id="29" name="Rechte verbindingslijn met pijl 28"/>
          <p:cNvCxnSpPr>
            <a:stCxn id="9" idx="2"/>
          </p:cNvCxnSpPr>
          <p:nvPr/>
        </p:nvCxnSpPr>
        <p:spPr>
          <a:xfrm flipH="1">
            <a:off x="4572000" y="3139467"/>
            <a:ext cx="968436" cy="1016074"/>
          </a:xfrm>
          <a:prstGeom prst="straightConnector1">
            <a:avLst/>
          </a:prstGeom>
          <a:ln w="19050">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805" y="3647504"/>
            <a:ext cx="3876675" cy="193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Rechte verbindingslijn met pijl 34"/>
          <p:cNvCxnSpPr>
            <a:stCxn id="11" idx="2"/>
          </p:cNvCxnSpPr>
          <p:nvPr/>
        </p:nvCxnSpPr>
        <p:spPr>
          <a:xfrm>
            <a:off x="4079198" y="3149985"/>
            <a:ext cx="1572922" cy="779219"/>
          </a:xfrm>
          <a:prstGeom prst="straightConnector1">
            <a:avLst/>
          </a:prstGeom>
          <a:ln w="1905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636" y="2845625"/>
            <a:ext cx="8644727" cy="216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12"/>
          <p:cNvSpPr txBox="1"/>
          <p:nvPr/>
        </p:nvSpPr>
        <p:spPr>
          <a:xfrm>
            <a:off x="5004048" y="6018611"/>
            <a:ext cx="4028432" cy="261610"/>
          </a:xfrm>
          <a:prstGeom prst="rect">
            <a:avLst/>
          </a:prstGeom>
          <a:noFill/>
        </p:spPr>
        <p:txBody>
          <a:bodyPr wrap="square" rtlCol="0">
            <a:spAutoFit/>
          </a:bodyPr>
          <a:lstStyle/>
          <a:p>
            <a:r>
              <a:rPr lang="en-US" sz="1100" dirty="0" err="1" smtClean="0"/>
              <a:t>Vinet</a:t>
            </a:r>
            <a:r>
              <a:rPr lang="en-US" sz="1100" dirty="0" smtClean="0"/>
              <a:t> equation:  J. </a:t>
            </a:r>
            <a:r>
              <a:rPr lang="en-US" sz="1100" dirty="0" err="1" smtClean="0"/>
              <a:t>Geophys</a:t>
            </a:r>
            <a:r>
              <a:rPr lang="en-US" sz="1100" dirty="0" smtClean="0"/>
              <a:t>. Res. </a:t>
            </a:r>
            <a:r>
              <a:rPr lang="en-US" sz="1100" b="1" dirty="0" smtClean="0"/>
              <a:t>92</a:t>
            </a:r>
            <a:r>
              <a:rPr lang="en-US" sz="1100" dirty="0" smtClean="0"/>
              <a:t>, 9319 (1987)</a:t>
            </a:r>
            <a:endParaRPr lang="en-GB" sz="1100" dirty="0"/>
          </a:p>
        </p:txBody>
      </p:sp>
    </p:spTree>
    <p:extLst>
      <p:ext uri="{BB962C8B-B14F-4D97-AF65-F5344CB8AC3E}">
        <p14:creationId xmlns:p14="http://schemas.microsoft.com/office/powerpoint/2010/main" val="413989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500"/>
                                        <p:tgtEl>
                                          <p:spTgt spid="307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par>
                                <p:cTn id="54" presetID="22" presetClass="entr" presetSubtype="2"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righ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22" presetClass="entr" presetSubtype="8"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077"/>
                                        </p:tgtEl>
                                        <p:attrNameLst>
                                          <p:attrName>style.visibility</p:attrName>
                                        </p:attrNameLst>
                                      </p:cBhvr>
                                      <p:to>
                                        <p:strVal val="visible"/>
                                      </p:to>
                                    </p:set>
                                    <p:animEffect transition="in" filter="fade">
                                      <p:cBhvr>
                                        <p:cTn id="68"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P spid="9" grpId="0" animBg="1"/>
      <p:bldP spid="11" grpId="0" animBg="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p:cNvSpPr>
            <a:spLocks noGrp="1"/>
          </p:cNvSpPr>
          <p:nvPr>
            <p:ph idx="1"/>
          </p:nvPr>
        </p:nvSpPr>
        <p:spPr/>
        <p:txBody>
          <a:bodyPr/>
          <a:lstStyle/>
          <a:p>
            <a:r>
              <a:rPr lang="nl-BE" dirty="0" err="1" smtClean="0"/>
              <a:t>Relative</a:t>
            </a:r>
            <a:r>
              <a:rPr lang="nl-BE" dirty="0" smtClean="0"/>
              <a:t> cross </a:t>
            </a:r>
            <a:r>
              <a:rPr lang="nl-BE" dirty="0" err="1" smtClean="0"/>
              <a:t>section</a:t>
            </a:r>
            <a:r>
              <a:rPr lang="nl-BE" dirty="0" smtClean="0"/>
              <a:t>:</a:t>
            </a:r>
            <a:endParaRPr lang="nl-BE" dirty="0"/>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14</a:t>
            </a:fld>
            <a:endParaRPr lang="nl-BE"/>
          </a:p>
        </p:txBody>
      </p:sp>
      <p:sp>
        <p:nvSpPr>
          <p:cNvPr id="8" name="Titel 7"/>
          <p:cNvSpPr>
            <a:spLocks noGrp="1"/>
          </p:cNvSpPr>
          <p:nvPr>
            <p:ph type="title"/>
          </p:nvPr>
        </p:nvSpPr>
        <p:spPr/>
        <p:txBody>
          <a:bodyPr/>
          <a:lstStyle/>
          <a:p>
            <a:r>
              <a:rPr lang="nl-BE" dirty="0" smtClean="0"/>
              <a:t>Nanoshells </a:t>
            </a:r>
            <a:r>
              <a:rPr lang="nl-BE" dirty="0" err="1" smtClean="0"/>
              <a:t>under</a:t>
            </a:r>
            <a:r>
              <a:rPr lang="nl-BE" dirty="0" smtClean="0"/>
              <a:t> </a:t>
            </a:r>
            <a:r>
              <a:rPr lang="nl-BE" dirty="0" err="1" smtClean="0"/>
              <a:t>pressure</a:t>
            </a:r>
            <a:endParaRPr lang="nl-B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271" y="2085943"/>
            <a:ext cx="6009821" cy="453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hthoekige driehoek 11"/>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3" name="Rechte verbindingslijn 12"/>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4" name="Picture 5" descr="Y:\Templates\Logo's\logo_UA_U_Wit-Transpara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ep 14"/>
          <p:cNvGrpSpPr>
            <a:grpSpLocks/>
          </p:cNvGrpSpPr>
          <p:nvPr/>
        </p:nvGrpSpPr>
        <p:grpSpPr bwMode="auto">
          <a:xfrm>
            <a:off x="611560" y="6386643"/>
            <a:ext cx="958477" cy="400655"/>
            <a:chOff x="2200275" y="4692650"/>
            <a:chExt cx="1868488" cy="781050"/>
          </a:xfrm>
          <a:noFill/>
        </p:grpSpPr>
        <p:sp>
          <p:nvSpPr>
            <p:cNvPr id="16"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7"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8"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9"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20" name="Picture 55" descr="krul2"/>
            <p:cNvPicPr>
              <a:picLocks noChangeAspect="1" noChangeArrowheads="1"/>
            </p:cNvPicPr>
            <p:nvPr/>
          </p:nvPicPr>
          <p:blipFill>
            <a:blip r:embed="rId5"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21"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2"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
        <p:nvSpPr>
          <p:cNvPr id="23" name="Vrije vorm 2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pic>
        <p:nvPicPr>
          <p:cNvPr id="24" name="Picture 2" descr="D:\My Documents\Werk\Doctoraat\Onderzoek\nanoschillen onder druk\SWP\highPnanoshells101122\fanc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872" y="46358"/>
            <a:ext cx="6971422" cy="687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3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0" name="Picture 4" descr="D:\Users\Nick\Documents\Werk\Doctoraat\Onderwijs en presentaties\Presentaties\PeakPosVacu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78" y="1469038"/>
            <a:ext cx="7659700" cy="5380869"/>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idx="1"/>
          </p:nvPr>
        </p:nvSpPr>
        <p:spPr/>
        <p:txBody>
          <a:bodyPr/>
          <a:lstStyle/>
          <a:p>
            <a:r>
              <a:rPr lang="nl-BE" dirty="0" smtClean="0"/>
              <a:t>We </a:t>
            </a:r>
            <a:r>
              <a:rPr lang="nl-BE" dirty="0" err="1" smtClean="0"/>
              <a:t>calculate</a:t>
            </a:r>
            <a:r>
              <a:rPr lang="nl-BE" dirty="0" smtClean="0"/>
              <a:t> the peak shift:</a:t>
            </a:r>
            <a:endParaRPr lang="nl-BE" dirty="0"/>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15</a:t>
            </a:fld>
            <a:endParaRPr lang="nl-BE"/>
          </a:p>
        </p:txBody>
      </p:sp>
      <p:sp>
        <p:nvSpPr>
          <p:cNvPr id="4" name="Titel 3"/>
          <p:cNvSpPr>
            <a:spLocks noGrp="1"/>
          </p:cNvSpPr>
          <p:nvPr>
            <p:ph type="title"/>
          </p:nvPr>
        </p:nvSpPr>
        <p:spPr/>
        <p:txBody>
          <a:bodyPr/>
          <a:lstStyle/>
          <a:p>
            <a:r>
              <a:rPr lang="nl-BE" dirty="0" err="1" smtClean="0"/>
              <a:t>Looking</a:t>
            </a:r>
            <a:r>
              <a:rPr lang="nl-BE" dirty="0" smtClean="0"/>
              <a:t> </a:t>
            </a:r>
            <a:r>
              <a:rPr lang="nl-BE" dirty="0" err="1" smtClean="0"/>
              <a:t>good</a:t>
            </a:r>
            <a:r>
              <a:rPr lang="nl-BE" dirty="0" smtClean="0"/>
              <a:t>!</a:t>
            </a:r>
            <a:endParaRPr lang="nl-BE" dirty="0"/>
          </a:p>
        </p:txBody>
      </p:sp>
      <p:sp>
        <p:nvSpPr>
          <p:cNvPr id="7" name="Rechthoekige driehoek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8" name="Rechte verbindingslijn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5" descr="Y:\Templates\Logo's\logo_UA_U_Wit-Transpara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p:cNvGrpSpPr>
            <a:grpSpLocks/>
          </p:cNvGrpSpPr>
          <p:nvPr/>
        </p:nvGrpSpPr>
        <p:grpSpPr bwMode="auto">
          <a:xfrm>
            <a:off x="611560" y="6386643"/>
            <a:ext cx="958477" cy="400655"/>
            <a:chOff x="2200275" y="4692650"/>
            <a:chExt cx="1868488" cy="781050"/>
          </a:xfrm>
          <a:noFill/>
        </p:grpSpPr>
        <p:sp>
          <p:nvSpPr>
            <p:cNvPr id="11"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2"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3"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4"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15" name="Picture 55" descr="krul2"/>
            <p:cNvPicPr>
              <a:picLocks noChangeAspect="1" noChangeArrowheads="1"/>
            </p:cNvPicPr>
            <p:nvPr/>
          </p:nvPicPr>
          <p:blipFill>
            <a:blip r:embed="rId5"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16"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7"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
        <p:nvSpPr>
          <p:cNvPr id="18" name="Vrije vorm 1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Tree>
    <p:extLst>
      <p:ext uri="{BB962C8B-B14F-4D97-AF65-F5344CB8AC3E}">
        <p14:creationId xmlns:p14="http://schemas.microsoft.com/office/powerpoint/2010/main" val="26692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p:cNvGrpSpPr/>
          <p:nvPr/>
        </p:nvGrpSpPr>
        <p:grpSpPr>
          <a:xfrm>
            <a:off x="971550" y="2385493"/>
            <a:ext cx="7200900" cy="3752850"/>
            <a:chOff x="971550" y="2385493"/>
            <a:chExt cx="7200900" cy="375285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385493"/>
              <a:ext cx="72009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6527549" y="3499070"/>
              <a:ext cx="1059256" cy="369332"/>
            </a:xfrm>
            <a:prstGeom prst="rect">
              <a:avLst/>
            </a:prstGeom>
            <a:noFill/>
          </p:spPr>
          <p:txBody>
            <a:bodyPr wrap="square" rtlCol="0">
              <a:spAutoFit/>
            </a:bodyPr>
            <a:lstStyle/>
            <a:p>
              <a:r>
                <a:rPr lang="nl-BE" dirty="0" smtClean="0">
                  <a:solidFill>
                    <a:srgbClr val="3A1CF0"/>
                  </a:solidFill>
                </a:rPr>
                <a:t>SiO</a:t>
              </a:r>
              <a:r>
                <a:rPr lang="nl-BE" baseline="-25000" dirty="0" smtClean="0">
                  <a:solidFill>
                    <a:srgbClr val="3A1CF0"/>
                  </a:solidFill>
                </a:rPr>
                <a:t>2</a:t>
              </a:r>
              <a:endParaRPr lang="nl-BE" baseline="-25000" dirty="0">
                <a:solidFill>
                  <a:srgbClr val="3A1CF0"/>
                </a:solidFill>
              </a:endParaRPr>
            </a:p>
          </p:txBody>
        </p:sp>
        <p:sp>
          <p:nvSpPr>
            <p:cNvPr id="22" name="Tekstvak 21"/>
            <p:cNvSpPr txBox="1"/>
            <p:nvPr/>
          </p:nvSpPr>
          <p:spPr>
            <a:xfrm>
              <a:off x="6399292" y="4439122"/>
              <a:ext cx="1059256" cy="369332"/>
            </a:xfrm>
            <a:prstGeom prst="rect">
              <a:avLst/>
            </a:prstGeom>
            <a:noFill/>
          </p:spPr>
          <p:txBody>
            <a:bodyPr wrap="square" rtlCol="0">
              <a:spAutoFit/>
            </a:bodyPr>
            <a:lstStyle/>
            <a:p>
              <a:r>
                <a:rPr lang="nl-BE" dirty="0" smtClean="0">
                  <a:solidFill>
                    <a:schemeClr val="tx2">
                      <a:lumMod val="75000"/>
                    </a:schemeClr>
                  </a:solidFill>
                </a:rPr>
                <a:t>He</a:t>
              </a:r>
              <a:endParaRPr lang="nl-BE" baseline="-25000" dirty="0">
                <a:solidFill>
                  <a:schemeClr val="tx2">
                    <a:lumMod val="75000"/>
                  </a:schemeClr>
                </a:solidFill>
              </a:endParaRPr>
            </a:p>
          </p:txBody>
        </p:sp>
        <p:sp>
          <p:nvSpPr>
            <p:cNvPr id="23" name="Tekstvak 22"/>
            <p:cNvSpPr txBox="1"/>
            <p:nvPr/>
          </p:nvSpPr>
          <p:spPr>
            <a:xfrm>
              <a:off x="6443052" y="4077252"/>
              <a:ext cx="1059256" cy="369332"/>
            </a:xfrm>
            <a:prstGeom prst="rect">
              <a:avLst/>
            </a:prstGeom>
            <a:noFill/>
          </p:spPr>
          <p:txBody>
            <a:bodyPr wrap="square" rtlCol="0">
              <a:spAutoFit/>
            </a:bodyPr>
            <a:lstStyle/>
            <a:p>
              <a:r>
                <a:rPr lang="nl-BE" dirty="0" smtClean="0">
                  <a:solidFill>
                    <a:srgbClr val="FF0000"/>
                  </a:solidFill>
                </a:rPr>
                <a:t>Ne</a:t>
              </a:r>
              <a:endParaRPr lang="nl-BE" baseline="-25000" dirty="0">
                <a:solidFill>
                  <a:srgbClr val="FF0000"/>
                </a:solidFill>
              </a:endParaRPr>
            </a:p>
          </p:txBody>
        </p:sp>
        <p:sp>
          <p:nvSpPr>
            <p:cNvPr id="24" name="Tekstvak 23"/>
            <p:cNvSpPr txBox="1"/>
            <p:nvPr/>
          </p:nvSpPr>
          <p:spPr>
            <a:xfrm>
              <a:off x="6399292" y="2386556"/>
              <a:ext cx="1059256" cy="369332"/>
            </a:xfrm>
            <a:prstGeom prst="rect">
              <a:avLst/>
            </a:prstGeom>
            <a:noFill/>
          </p:spPr>
          <p:txBody>
            <a:bodyPr wrap="square" rtlCol="0">
              <a:spAutoFit/>
            </a:bodyPr>
            <a:lstStyle/>
            <a:p>
              <a:r>
                <a:rPr lang="nl-BE" dirty="0" smtClean="0">
                  <a:solidFill>
                    <a:srgbClr val="7030A0"/>
                  </a:solidFill>
                </a:rPr>
                <a:t>H</a:t>
              </a:r>
              <a:r>
                <a:rPr lang="nl-BE" baseline="-25000" dirty="0" smtClean="0">
                  <a:solidFill>
                    <a:srgbClr val="7030A0"/>
                  </a:solidFill>
                </a:rPr>
                <a:t>2</a:t>
              </a:r>
              <a:endParaRPr lang="nl-BE" baseline="-25000" dirty="0">
                <a:solidFill>
                  <a:srgbClr val="7030A0"/>
                </a:solidFill>
              </a:endParaRPr>
            </a:p>
          </p:txBody>
        </p:sp>
      </p:grpSp>
      <p:sp>
        <p:nvSpPr>
          <p:cNvPr id="6" name="Tijdelijke aanduiding voor inhoud 5"/>
          <p:cNvSpPr>
            <a:spLocks noGrp="1"/>
          </p:cNvSpPr>
          <p:nvPr>
            <p:ph idx="1"/>
          </p:nvPr>
        </p:nvSpPr>
        <p:spPr/>
        <p:txBody>
          <a:bodyPr/>
          <a:lstStyle/>
          <a:p>
            <a:r>
              <a:rPr lang="nl-BE" dirty="0" smtClean="0"/>
              <a:t>The nanoshell is </a:t>
            </a:r>
            <a:r>
              <a:rPr lang="nl-BE" dirty="0" err="1" smtClean="0"/>
              <a:t>not</a:t>
            </a:r>
            <a:r>
              <a:rPr lang="nl-BE" dirty="0" smtClean="0"/>
              <a:t> in </a:t>
            </a:r>
            <a:r>
              <a:rPr lang="nl-BE" dirty="0" err="1" smtClean="0"/>
              <a:t>vacuum</a:t>
            </a:r>
            <a:r>
              <a:rPr lang="nl-BE" dirty="0" smtClean="0"/>
              <a:t>, but </a:t>
            </a:r>
            <a:r>
              <a:rPr lang="nl-BE" dirty="0" err="1" smtClean="0"/>
              <a:t>inside</a:t>
            </a:r>
            <a:r>
              <a:rPr lang="nl-BE" dirty="0" smtClean="0"/>
              <a:t> a </a:t>
            </a:r>
            <a:r>
              <a:rPr lang="nl-BE" dirty="0" err="1" smtClean="0"/>
              <a:t>pressure</a:t>
            </a:r>
            <a:r>
              <a:rPr lang="nl-BE" dirty="0" smtClean="0"/>
              <a:t> medium.</a:t>
            </a:r>
            <a:endParaRPr lang="nl-BE" dirty="0"/>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16</a:t>
            </a:fld>
            <a:endParaRPr lang="nl-BE"/>
          </a:p>
        </p:txBody>
      </p:sp>
      <p:sp>
        <p:nvSpPr>
          <p:cNvPr id="5" name="Titel 4"/>
          <p:cNvSpPr>
            <a:spLocks noGrp="1"/>
          </p:cNvSpPr>
          <p:nvPr>
            <p:ph type="title"/>
          </p:nvPr>
        </p:nvSpPr>
        <p:spPr/>
        <p:txBody>
          <a:bodyPr/>
          <a:lstStyle/>
          <a:p>
            <a:r>
              <a:rPr lang="en-US" smtClean="0"/>
              <a:t>Pressure media</a:t>
            </a:r>
            <a:endParaRPr lang="en-US"/>
          </a:p>
        </p:txBody>
      </p:sp>
      <p:sp>
        <p:nvSpPr>
          <p:cNvPr id="9" name="Rechthoekige driehoek 8"/>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0" name="Rechte verbindingslijn 9"/>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1" name="Picture 5" descr="Y:\Templates\Logo's\logo_UA_U_Wit-Transpara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ep 11"/>
          <p:cNvGrpSpPr>
            <a:grpSpLocks/>
          </p:cNvGrpSpPr>
          <p:nvPr/>
        </p:nvGrpSpPr>
        <p:grpSpPr bwMode="auto">
          <a:xfrm>
            <a:off x="611560" y="6386643"/>
            <a:ext cx="958477" cy="400655"/>
            <a:chOff x="2200275" y="4692650"/>
            <a:chExt cx="1868488" cy="781050"/>
          </a:xfrm>
          <a:noFill/>
        </p:grpSpPr>
        <p:sp>
          <p:nvSpPr>
            <p:cNvPr id="13"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4"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5"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6"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17" name="Picture 55" descr="krul2"/>
            <p:cNvPicPr>
              <a:picLocks noChangeAspect="1" noChangeArrowheads="1"/>
            </p:cNvPicPr>
            <p:nvPr/>
          </p:nvPicPr>
          <p:blipFill>
            <a:blip r:embed="rId5"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18"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9"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
        <p:nvSpPr>
          <p:cNvPr id="20" name="Vrije vorm 19"/>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Tree>
    <p:extLst>
      <p:ext uri="{BB962C8B-B14F-4D97-AF65-F5344CB8AC3E}">
        <p14:creationId xmlns:p14="http://schemas.microsoft.com/office/powerpoint/2010/main" val="399987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D:\Users\Nick\Documents\Werk\Doctoraat\Onderwijs en presentaties\Presentaties\PeakPos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2565" y="1982959"/>
            <a:ext cx="6839008" cy="4804339"/>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idx="1"/>
          </p:nvPr>
        </p:nvSpPr>
        <p:spPr/>
        <p:txBody>
          <a:bodyPr/>
          <a:lstStyle/>
          <a:p>
            <a:r>
              <a:rPr lang="nl-BE" dirty="0" smtClean="0"/>
              <a:t>The shift changes </a:t>
            </a:r>
            <a:r>
              <a:rPr lang="nl-BE" dirty="0" err="1" smtClean="0"/>
              <a:t>direction</a:t>
            </a:r>
            <a:endParaRPr lang="nl-BE" dirty="0" smtClean="0"/>
          </a:p>
          <a:p>
            <a:r>
              <a:rPr lang="nl-BE" dirty="0" err="1" smtClean="0"/>
              <a:t>And</a:t>
            </a:r>
            <a:r>
              <a:rPr lang="nl-BE" dirty="0" smtClean="0"/>
              <a:t> </a:t>
            </a:r>
            <a:r>
              <a:rPr lang="nl-BE" dirty="0" err="1" smtClean="0"/>
              <a:t>seems</a:t>
            </a:r>
            <a:r>
              <a:rPr lang="nl-BE" dirty="0" smtClean="0"/>
              <a:t> </a:t>
            </a:r>
            <a:r>
              <a:rPr lang="nl-BE" dirty="0" err="1" smtClean="0"/>
              <a:t>to</a:t>
            </a:r>
            <a:r>
              <a:rPr lang="nl-BE" dirty="0" smtClean="0"/>
              <a:t> stop </a:t>
            </a:r>
            <a:r>
              <a:rPr lang="nl-BE" dirty="0" err="1" smtClean="0"/>
              <a:t>for</a:t>
            </a:r>
            <a:r>
              <a:rPr lang="nl-BE" dirty="0" smtClean="0"/>
              <a:t> He </a:t>
            </a:r>
            <a:r>
              <a:rPr lang="nl-BE" dirty="0" err="1" smtClean="0"/>
              <a:t>and</a:t>
            </a:r>
            <a:r>
              <a:rPr lang="nl-BE" dirty="0" smtClean="0"/>
              <a:t> Ne</a:t>
            </a:r>
            <a:endParaRPr lang="nl-BE" dirty="0"/>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17</a:t>
            </a:fld>
            <a:endParaRPr lang="nl-BE" dirty="0"/>
          </a:p>
        </p:txBody>
      </p:sp>
      <p:sp>
        <p:nvSpPr>
          <p:cNvPr id="4" name="Titel 3"/>
          <p:cNvSpPr>
            <a:spLocks noGrp="1"/>
          </p:cNvSpPr>
          <p:nvPr>
            <p:ph type="title"/>
          </p:nvPr>
        </p:nvSpPr>
        <p:spPr/>
        <p:txBody>
          <a:bodyPr/>
          <a:lstStyle/>
          <a:p>
            <a:r>
              <a:rPr lang="nl-BE" dirty="0" err="1" smtClean="0"/>
              <a:t>Not</a:t>
            </a:r>
            <a:r>
              <a:rPr lang="nl-BE" dirty="0" smtClean="0"/>
              <a:t> </a:t>
            </a:r>
            <a:r>
              <a:rPr lang="nl-BE" dirty="0" err="1" smtClean="0"/>
              <a:t>so</a:t>
            </a:r>
            <a:r>
              <a:rPr lang="nl-BE" dirty="0" smtClean="0"/>
              <a:t> </a:t>
            </a:r>
            <a:r>
              <a:rPr lang="nl-BE" dirty="0" err="1" smtClean="0"/>
              <a:t>good</a:t>
            </a:r>
            <a:endParaRPr lang="nl-BE" dirty="0"/>
          </a:p>
        </p:txBody>
      </p:sp>
      <p:sp>
        <p:nvSpPr>
          <p:cNvPr id="6" name="Rechthoekige driehoek 5"/>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7" name="Rechte verbindingslijn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8" name="Picture 5" descr="Y:\Templates\Logo's\logo_UA_U_Wit-Transpara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ep 8"/>
          <p:cNvGrpSpPr>
            <a:grpSpLocks/>
          </p:cNvGrpSpPr>
          <p:nvPr/>
        </p:nvGrpSpPr>
        <p:grpSpPr bwMode="auto">
          <a:xfrm>
            <a:off x="611560" y="6386643"/>
            <a:ext cx="958477" cy="400655"/>
            <a:chOff x="2200275" y="4692650"/>
            <a:chExt cx="1868488" cy="781050"/>
          </a:xfrm>
          <a:noFill/>
        </p:grpSpPr>
        <p:sp>
          <p:nvSpPr>
            <p:cNvPr id="10"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1"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2"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3"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14" name="Picture 55" descr="krul2"/>
            <p:cNvPicPr>
              <a:picLocks noChangeAspect="1" noChangeArrowheads="1"/>
            </p:cNvPicPr>
            <p:nvPr/>
          </p:nvPicPr>
          <p:blipFill>
            <a:blip r:embed="rId5"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15"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6"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
        <p:nvSpPr>
          <p:cNvPr id="17" name="Vrije vorm 16"/>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Tree>
    <p:extLst>
      <p:ext uri="{BB962C8B-B14F-4D97-AF65-F5344CB8AC3E}">
        <p14:creationId xmlns:p14="http://schemas.microsoft.com/office/powerpoint/2010/main" val="378353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2" name="Picture 4" descr="D:\Users\Nick\Pictures\Allerlei\NS-smooth.png"/>
          <p:cNvPicPr>
            <a:picLocks noChangeAspect="1" noChangeArrowheads="1"/>
          </p:cNvPicPr>
          <p:nvPr/>
        </p:nvPicPr>
        <p:blipFill rotWithShape="1">
          <a:blip r:embed="rId2">
            <a:extLst>
              <a:ext uri="{28A0092B-C50C-407E-A947-70E740481C1C}">
                <a14:useLocalDpi xmlns:a14="http://schemas.microsoft.com/office/drawing/2010/main" val="0"/>
              </a:ext>
            </a:extLst>
          </a:blip>
          <a:srcRect l="33163" t="20608" r="38660" b="28691"/>
          <a:stretch/>
        </p:blipFill>
        <p:spPr bwMode="auto">
          <a:xfrm>
            <a:off x="5599034" y="3088546"/>
            <a:ext cx="2336150" cy="2364524"/>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dianummer 2"/>
          <p:cNvSpPr>
            <a:spLocks noGrp="1"/>
          </p:cNvSpPr>
          <p:nvPr>
            <p:ph type="sldNum" sz="quarter" idx="12"/>
          </p:nvPr>
        </p:nvSpPr>
        <p:spPr/>
        <p:txBody>
          <a:bodyPr/>
          <a:lstStyle/>
          <a:p>
            <a:fld id="{E19F5F0B-D5F3-4AE8-B2F4-1246321194C5}" type="slidenum">
              <a:rPr lang="nl-BE" smtClean="0"/>
              <a:t>18</a:t>
            </a:fld>
            <a:endParaRPr lang="nl-BE"/>
          </a:p>
        </p:txBody>
      </p:sp>
      <p:sp>
        <p:nvSpPr>
          <p:cNvPr id="4" name="Titel 3"/>
          <p:cNvSpPr>
            <a:spLocks noGrp="1"/>
          </p:cNvSpPr>
          <p:nvPr>
            <p:ph type="title"/>
          </p:nvPr>
        </p:nvSpPr>
        <p:spPr/>
        <p:txBody>
          <a:bodyPr/>
          <a:lstStyle/>
          <a:p>
            <a:r>
              <a:rPr lang="nl-BE" dirty="0" smtClean="0"/>
              <a:t>The </a:t>
            </a:r>
            <a:r>
              <a:rPr lang="nl-BE" dirty="0" err="1" smtClean="0"/>
              <a:t>coated</a:t>
            </a:r>
            <a:r>
              <a:rPr lang="nl-BE" dirty="0" smtClean="0"/>
              <a:t> nanoshell (CNS)</a:t>
            </a:r>
            <a:endParaRPr lang="nl-BE" dirty="0"/>
          </a:p>
        </p:txBody>
      </p:sp>
      <p:pic>
        <p:nvPicPr>
          <p:cNvPr id="7170" name="Picture 2" descr="D:\Users\Nick\Pictures\Allerlei\NSS-smooth.png"/>
          <p:cNvPicPr>
            <a:picLocks noChangeAspect="1" noChangeArrowheads="1"/>
          </p:cNvPicPr>
          <p:nvPr/>
        </p:nvPicPr>
        <p:blipFill rotWithShape="1">
          <a:blip r:embed="rId3">
            <a:extLst>
              <a:ext uri="{28A0092B-C50C-407E-A947-70E740481C1C}">
                <a14:useLocalDpi xmlns:a14="http://schemas.microsoft.com/office/drawing/2010/main" val="0"/>
              </a:ext>
            </a:extLst>
          </a:blip>
          <a:srcRect l="25545" t="8395" r="30940" b="15812"/>
          <a:stretch/>
        </p:blipFill>
        <p:spPr bwMode="auto">
          <a:xfrm>
            <a:off x="4960588" y="2518962"/>
            <a:ext cx="3613043" cy="3539905"/>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idx="4294967295"/>
          </p:nvPr>
        </p:nvSpPr>
        <p:spPr>
          <a:xfrm>
            <a:off x="457200" y="1481328"/>
            <a:ext cx="8229600" cy="4946632"/>
          </a:xfrm>
        </p:spPr>
        <p:txBody>
          <a:bodyPr>
            <a:normAutofit/>
          </a:bodyPr>
          <a:lstStyle/>
          <a:p>
            <a:r>
              <a:rPr lang="en-US" smtClean="0"/>
              <a:t>Add an extra layer:</a:t>
            </a:r>
          </a:p>
          <a:p>
            <a:pPr lvl="1"/>
            <a:r>
              <a:rPr lang="en-US" smtClean="0"/>
              <a:t>Will shield the influence of the medium</a:t>
            </a:r>
          </a:p>
          <a:p>
            <a:pPr lvl="1"/>
            <a:r>
              <a:rPr lang="en-US" smtClean="0"/>
              <a:t>But leaves the compressiblity</a:t>
            </a:r>
          </a:p>
          <a:p>
            <a:pPr lvl="1"/>
            <a:endParaRPr lang="en-US" smtClean="0"/>
          </a:p>
          <a:p>
            <a:endParaRPr lang="en-US" smtClean="0"/>
          </a:p>
          <a:p>
            <a:r>
              <a:rPr lang="en-US" smtClean="0"/>
              <a:t>But how thick?</a:t>
            </a:r>
          </a:p>
        </p:txBody>
      </p:sp>
      <p:grpSp>
        <p:nvGrpSpPr>
          <p:cNvPr id="8" name="Groep 7"/>
          <p:cNvGrpSpPr/>
          <p:nvPr/>
        </p:nvGrpSpPr>
        <p:grpSpPr>
          <a:xfrm>
            <a:off x="8171314" y="2477654"/>
            <a:ext cx="1872208" cy="369332"/>
            <a:chOff x="7362684" y="2780928"/>
            <a:chExt cx="1872208" cy="369332"/>
          </a:xfrm>
        </p:grpSpPr>
        <p:sp>
          <p:nvSpPr>
            <p:cNvPr id="9" name="Lijntoelichting 1 8"/>
            <p:cNvSpPr/>
            <p:nvPr/>
          </p:nvSpPr>
          <p:spPr>
            <a:xfrm rot="10800000">
              <a:off x="7380312" y="2780928"/>
              <a:ext cx="432048" cy="369332"/>
            </a:xfrm>
            <a:prstGeom prst="borderCallout1">
              <a:avLst>
                <a:gd name="adj1" fmla="val 50182"/>
                <a:gd name="adj2" fmla="val 106087"/>
                <a:gd name="adj3" fmla="val -186981"/>
                <a:gd name="adj4" fmla="val 293268"/>
              </a:avLst>
            </a:prstGeom>
            <a:noFill/>
            <a:ln w="19050" cap="rnd" cmpd="sng">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7362684" y="2780928"/>
              <a:ext cx="1872208" cy="369332"/>
            </a:xfrm>
            <a:prstGeom prst="rect">
              <a:avLst/>
            </a:prstGeom>
            <a:noFill/>
          </p:spPr>
          <p:txBody>
            <a:bodyPr wrap="square" rtlCol="0">
              <a:spAutoFit/>
            </a:bodyPr>
            <a:lstStyle/>
            <a:p>
              <a:r>
                <a:rPr lang="nl-BE" dirty="0" smtClean="0"/>
                <a:t>Au</a:t>
              </a:r>
              <a:endParaRPr lang="nl-BE" dirty="0"/>
            </a:p>
          </p:txBody>
        </p:sp>
      </p:grpSp>
      <p:grpSp>
        <p:nvGrpSpPr>
          <p:cNvPr id="11" name="Groep 10"/>
          <p:cNvGrpSpPr/>
          <p:nvPr/>
        </p:nvGrpSpPr>
        <p:grpSpPr>
          <a:xfrm>
            <a:off x="8188942" y="5532395"/>
            <a:ext cx="1872208" cy="369332"/>
            <a:chOff x="7362684" y="2780928"/>
            <a:chExt cx="1872208" cy="369332"/>
          </a:xfrm>
        </p:grpSpPr>
        <p:sp>
          <p:nvSpPr>
            <p:cNvPr id="12" name="Lijntoelichting 1 11"/>
            <p:cNvSpPr/>
            <p:nvPr/>
          </p:nvSpPr>
          <p:spPr>
            <a:xfrm rot="10800000">
              <a:off x="7380312" y="2780928"/>
              <a:ext cx="630444" cy="369332"/>
            </a:xfrm>
            <a:prstGeom prst="borderCallout1">
              <a:avLst>
                <a:gd name="adj1" fmla="val 50182"/>
                <a:gd name="adj2" fmla="val 106087"/>
                <a:gd name="adj3" fmla="val 399451"/>
                <a:gd name="adj4" fmla="val 306975"/>
              </a:avLst>
            </a:prstGeom>
            <a:noFill/>
            <a:ln w="19050" cap="rnd" cmpd="sng">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p:cNvSpPr txBox="1"/>
            <p:nvPr/>
          </p:nvSpPr>
          <p:spPr>
            <a:xfrm>
              <a:off x="7362684" y="2780928"/>
              <a:ext cx="1872208" cy="369332"/>
            </a:xfrm>
            <a:prstGeom prst="rect">
              <a:avLst/>
            </a:prstGeom>
            <a:noFill/>
          </p:spPr>
          <p:txBody>
            <a:bodyPr wrap="square" rtlCol="0">
              <a:spAutoFit/>
            </a:bodyPr>
            <a:lstStyle/>
            <a:p>
              <a:r>
                <a:rPr lang="nl-BE" dirty="0" smtClean="0"/>
                <a:t>SiO</a:t>
              </a:r>
              <a:r>
                <a:rPr lang="nl-BE" baseline="-25000" dirty="0" smtClean="0"/>
                <a:t>2</a:t>
              </a:r>
              <a:endParaRPr lang="nl-BE" baseline="-25000" dirty="0"/>
            </a:p>
          </p:txBody>
        </p:sp>
      </p:grpSp>
      <p:cxnSp>
        <p:nvCxnSpPr>
          <p:cNvPr id="6" name="Rechte verbindingslijn met pijl 5"/>
          <p:cNvCxnSpPr/>
          <p:nvPr/>
        </p:nvCxnSpPr>
        <p:spPr>
          <a:xfrm flipH="1" flipV="1">
            <a:off x="7204364" y="5620460"/>
            <a:ext cx="966950" cy="96601"/>
          </a:xfrm>
          <a:prstGeom prst="straightConnector1">
            <a:avLst/>
          </a:prstGeom>
          <a:ln w="19050">
            <a:solidFill>
              <a:schemeClr val="accent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65294" y="1597446"/>
            <a:ext cx="7459793" cy="524034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4"/>
          <p:cNvSpPr>
            <a:spLocks noGrp="1"/>
          </p:cNvSpPr>
          <p:nvPr>
            <p:ph idx="1"/>
          </p:nvPr>
        </p:nvSpPr>
        <p:spPr/>
        <p:txBody>
          <a:bodyPr/>
          <a:lstStyle/>
          <a:p>
            <a:r>
              <a:rPr lang="nl-BE" dirty="0" smtClean="0"/>
              <a:t>A </a:t>
            </a:r>
            <a:r>
              <a:rPr lang="nl-BE" dirty="0" err="1" smtClean="0"/>
              <a:t>thick</a:t>
            </a:r>
            <a:r>
              <a:rPr lang="nl-BE" dirty="0" smtClean="0"/>
              <a:t> </a:t>
            </a:r>
            <a:r>
              <a:rPr lang="nl-BE" dirty="0" err="1" smtClean="0"/>
              <a:t>layer</a:t>
            </a:r>
            <a:r>
              <a:rPr lang="nl-BE" dirty="0" smtClean="0"/>
              <a:t> is </a:t>
            </a:r>
            <a:r>
              <a:rPr lang="nl-BE" dirty="0" err="1" smtClean="0"/>
              <a:t>needed</a:t>
            </a:r>
            <a:r>
              <a:rPr lang="nl-BE" dirty="0" smtClean="0"/>
              <a:t>!</a:t>
            </a:r>
            <a:endParaRPr lang="nl-BE" dirty="0"/>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19</a:t>
            </a:fld>
            <a:endParaRPr lang="nl-BE"/>
          </a:p>
        </p:txBody>
      </p:sp>
      <p:sp>
        <p:nvSpPr>
          <p:cNvPr id="4" name="Titel 3"/>
          <p:cNvSpPr>
            <a:spLocks noGrp="1"/>
          </p:cNvSpPr>
          <p:nvPr>
            <p:ph type="title"/>
          </p:nvPr>
        </p:nvSpPr>
        <p:spPr/>
        <p:txBody>
          <a:bodyPr>
            <a:normAutofit/>
          </a:bodyPr>
          <a:lstStyle/>
          <a:p>
            <a:r>
              <a:rPr lang="nl-BE" dirty="0" smtClean="0"/>
              <a:t>The </a:t>
            </a:r>
            <a:r>
              <a:rPr lang="nl-BE" dirty="0" err="1" smtClean="0"/>
              <a:t>coated</a:t>
            </a:r>
            <a:r>
              <a:rPr lang="nl-BE" dirty="0" smtClean="0"/>
              <a:t> nanoshell</a:t>
            </a:r>
            <a:endParaRPr lang="nl-BE" dirty="0"/>
          </a:p>
        </p:txBody>
      </p:sp>
      <p:sp>
        <p:nvSpPr>
          <p:cNvPr id="7" name="Rechthoekige driehoek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8" name="Rechte verbindingslijn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5" descr="Y:\Templates\Logo's\logo_UA_U_Wit-Transpara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p:cNvGrpSpPr>
            <a:grpSpLocks/>
          </p:cNvGrpSpPr>
          <p:nvPr/>
        </p:nvGrpSpPr>
        <p:grpSpPr bwMode="auto">
          <a:xfrm>
            <a:off x="2250153" y="7373420"/>
            <a:ext cx="958477" cy="400655"/>
            <a:chOff x="2200275" y="4692650"/>
            <a:chExt cx="1868488" cy="781050"/>
          </a:xfrm>
          <a:noFill/>
        </p:grpSpPr>
        <p:sp>
          <p:nvSpPr>
            <p:cNvPr id="11"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2"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3"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4"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15" name="Picture 55" descr="krul2"/>
            <p:cNvPicPr>
              <a:picLocks noChangeAspect="1" noChangeArrowheads="1"/>
            </p:cNvPicPr>
            <p:nvPr/>
          </p:nvPicPr>
          <p:blipFill>
            <a:blip r:embed="rId6"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16"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7"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
        <p:nvSpPr>
          <p:cNvPr id="18" name="Vrije vorm 1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Tree>
    <p:extLst>
      <p:ext uri="{BB962C8B-B14F-4D97-AF65-F5344CB8AC3E}">
        <p14:creationId xmlns:p14="http://schemas.microsoft.com/office/powerpoint/2010/main" val="34180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679837" y="1783477"/>
            <a:ext cx="8229600" cy="4525963"/>
          </a:xfrm>
        </p:spPr>
        <p:txBody>
          <a:bodyPr>
            <a:normAutofit/>
          </a:bodyPr>
          <a:lstStyle/>
          <a:p>
            <a:r>
              <a:rPr lang="en-US" sz="3600" dirty="0" smtClean="0"/>
              <a:t>Nanoshells</a:t>
            </a:r>
          </a:p>
          <a:p>
            <a:r>
              <a:rPr lang="en-US" sz="3600" dirty="0" smtClean="0"/>
              <a:t>DAC</a:t>
            </a:r>
          </a:p>
          <a:p>
            <a:r>
              <a:rPr lang="en-US" sz="3600" dirty="0" smtClean="0"/>
              <a:t>Mie &amp; Hybridization theory</a:t>
            </a:r>
          </a:p>
          <a:p>
            <a:r>
              <a:rPr lang="en-US" sz="3600" dirty="0" smtClean="0"/>
              <a:t>Nanoshells (NS) under pressure</a:t>
            </a:r>
          </a:p>
          <a:p>
            <a:r>
              <a:rPr lang="en-US" sz="3600" dirty="0" smtClean="0"/>
              <a:t>Coated Nanoshells (CNS)</a:t>
            </a:r>
          </a:p>
          <a:p>
            <a:r>
              <a:rPr lang="en-US" sz="3600" dirty="0" smtClean="0"/>
              <a:t>Experiments &amp; </a:t>
            </a:r>
            <a:r>
              <a:rPr lang="en-US" sz="3600" dirty="0" err="1" smtClean="0"/>
              <a:t>outview</a:t>
            </a:r>
            <a:endParaRPr lang="en-US" sz="3600" dirty="0" smtClean="0"/>
          </a:p>
          <a:p>
            <a:endParaRPr lang="en-US" sz="3600" dirty="0" smtClean="0"/>
          </a:p>
          <a:p>
            <a:endParaRPr lang="en-US" sz="3600" dirty="0"/>
          </a:p>
        </p:txBody>
      </p:sp>
      <p:sp>
        <p:nvSpPr>
          <p:cNvPr id="2" name="Titel 1"/>
          <p:cNvSpPr>
            <a:spLocks noGrp="1"/>
          </p:cNvSpPr>
          <p:nvPr>
            <p:ph type="title"/>
          </p:nvPr>
        </p:nvSpPr>
        <p:spPr/>
        <p:txBody>
          <a:bodyPr/>
          <a:lstStyle/>
          <a:p>
            <a:r>
              <a:rPr lang="nl-BE" dirty="0" err="1" smtClean="0"/>
              <a:t>Overview</a:t>
            </a:r>
            <a:endParaRPr lang="nl-BE" dirty="0"/>
          </a:p>
        </p:txBody>
      </p:sp>
      <p:sp>
        <p:nvSpPr>
          <p:cNvPr id="4" name="Tijdelijke aanduiding voor dianummer 3"/>
          <p:cNvSpPr>
            <a:spLocks noGrp="1"/>
          </p:cNvSpPr>
          <p:nvPr>
            <p:ph type="sldNum" sz="quarter" idx="12"/>
          </p:nvPr>
        </p:nvSpPr>
        <p:spPr/>
        <p:txBody>
          <a:bodyPr/>
          <a:lstStyle/>
          <a:p>
            <a:fld id="{E19F5F0B-D5F3-4AE8-B2F4-1246321194C5}" type="slidenum">
              <a:rPr lang="nl-BE" smtClean="0"/>
              <a:t>2</a:t>
            </a:fld>
            <a:endParaRPr lang="nl-BE"/>
          </a:p>
        </p:txBody>
      </p:sp>
    </p:spTree>
    <p:extLst>
      <p:ext uri="{BB962C8B-B14F-4D97-AF65-F5344CB8AC3E}">
        <p14:creationId xmlns:p14="http://schemas.microsoft.com/office/powerpoint/2010/main" val="285702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E19F5F0B-D5F3-4AE8-B2F4-1246321194C5}" type="slidenum">
              <a:rPr lang="nl-BE" smtClean="0"/>
              <a:t>20</a:t>
            </a:fld>
            <a:endParaRPr lang="nl-BE"/>
          </a:p>
        </p:txBody>
      </p:sp>
      <p:sp>
        <p:nvSpPr>
          <p:cNvPr id="5" name="Titel 4"/>
          <p:cNvSpPr>
            <a:spLocks noGrp="1"/>
          </p:cNvSpPr>
          <p:nvPr>
            <p:ph type="title"/>
          </p:nvPr>
        </p:nvSpPr>
        <p:spPr/>
        <p:txBody>
          <a:bodyPr/>
          <a:lstStyle/>
          <a:p>
            <a:r>
              <a:rPr lang="nl-BE" dirty="0" err="1" smtClean="0"/>
              <a:t>Theoretical</a:t>
            </a:r>
            <a:r>
              <a:rPr lang="nl-BE" dirty="0" smtClean="0"/>
              <a:t> </a:t>
            </a:r>
            <a:r>
              <a:rPr lang="nl-BE" dirty="0" err="1" smtClean="0"/>
              <a:t>predictions</a:t>
            </a:r>
            <a:endParaRPr lang="nl-BE" dirty="0"/>
          </a:p>
        </p:txBody>
      </p:sp>
      <p:sp>
        <p:nvSpPr>
          <p:cNvPr id="6" name="Tijdelijke aanduiding voor inhoud 5"/>
          <p:cNvSpPr>
            <a:spLocks noGrp="1"/>
          </p:cNvSpPr>
          <p:nvPr>
            <p:ph idx="1"/>
          </p:nvPr>
        </p:nvSpPr>
        <p:spPr/>
        <p:txBody>
          <a:bodyPr/>
          <a:lstStyle/>
          <a:p>
            <a:r>
              <a:rPr lang="nl-BE" dirty="0" err="1" smtClean="0"/>
              <a:t>Average</a:t>
            </a:r>
            <a:r>
              <a:rPr lang="nl-BE" dirty="0" smtClean="0"/>
              <a:t> </a:t>
            </a:r>
            <a:r>
              <a:rPr lang="nl-BE" dirty="0" err="1" smtClean="0"/>
              <a:t>resolution</a:t>
            </a:r>
            <a:r>
              <a:rPr lang="nl-BE" dirty="0" smtClean="0"/>
              <a:t> </a:t>
            </a:r>
            <a:r>
              <a:rPr lang="nl-BE" dirty="0" err="1" smtClean="0"/>
              <a:t>for</a:t>
            </a:r>
            <a:r>
              <a:rPr lang="nl-BE" dirty="0" smtClean="0"/>
              <a:t> CNS: 0,90 </a:t>
            </a:r>
            <a:r>
              <a:rPr lang="nl-BE" dirty="0" err="1" smtClean="0"/>
              <a:t>nm</a:t>
            </a:r>
            <a:r>
              <a:rPr lang="nl-BE" dirty="0" smtClean="0"/>
              <a:t> / </a:t>
            </a:r>
            <a:r>
              <a:rPr lang="nl-BE" dirty="0" err="1" smtClean="0"/>
              <a:t>GPa</a:t>
            </a:r>
            <a:endParaRPr lang="nl-BE" dirty="0" smtClean="0"/>
          </a:p>
          <a:p>
            <a:pPr lvl="1"/>
            <a:endParaRPr lang="nl-BE" dirty="0" smtClean="0"/>
          </a:p>
          <a:p>
            <a:r>
              <a:rPr lang="nl-BE" dirty="0" err="1" smtClean="0"/>
              <a:t>Rubies</a:t>
            </a:r>
            <a:r>
              <a:rPr lang="nl-BE" dirty="0" smtClean="0"/>
              <a:t>: 0,36 </a:t>
            </a:r>
            <a:r>
              <a:rPr lang="nl-BE" dirty="0" err="1" smtClean="0"/>
              <a:t>nm</a:t>
            </a:r>
            <a:r>
              <a:rPr lang="nl-BE" dirty="0" smtClean="0"/>
              <a:t>/ </a:t>
            </a:r>
            <a:r>
              <a:rPr lang="nl-BE" dirty="0" err="1" smtClean="0"/>
              <a:t>GPa</a:t>
            </a:r>
            <a:endParaRPr lang="nl-BE" dirty="0" smtClean="0"/>
          </a:p>
          <a:p>
            <a:endParaRPr lang="nl-BE" dirty="0"/>
          </a:p>
          <a:p>
            <a:r>
              <a:rPr lang="nl-BE" dirty="0" err="1" smtClean="0"/>
              <a:t>Advantages</a:t>
            </a:r>
            <a:r>
              <a:rPr lang="nl-BE" dirty="0" smtClean="0"/>
              <a:t>:</a:t>
            </a:r>
          </a:p>
          <a:p>
            <a:pPr lvl="1"/>
            <a:r>
              <a:rPr lang="nl-BE" dirty="0" smtClean="0"/>
              <a:t>Nanoshells </a:t>
            </a:r>
            <a:r>
              <a:rPr lang="nl-BE" dirty="0" err="1" smtClean="0"/>
              <a:t>can</a:t>
            </a:r>
            <a:r>
              <a:rPr lang="nl-BE" dirty="0" smtClean="0"/>
              <a:t> </a:t>
            </a:r>
            <a:r>
              <a:rPr lang="nl-BE" dirty="0" err="1" smtClean="0"/>
              <a:t>be</a:t>
            </a:r>
            <a:r>
              <a:rPr lang="nl-BE" dirty="0" smtClean="0"/>
              <a:t> </a:t>
            </a:r>
            <a:r>
              <a:rPr lang="nl-BE" dirty="0" err="1" smtClean="0"/>
              <a:t>tuned</a:t>
            </a:r>
            <a:r>
              <a:rPr lang="nl-BE" dirty="0" smtClean="0"/>
              <a:t> </a:t>
            </a:r>
            <a:r>
              <a:rPr lang="nl-BE" dirty="0" err="1" smtClean="0"/>
              <a:t>to</a:t>
            </a:r>
            <a:r>
              <a:rPr lang="nl-BE" dirty="0" smtClean="0"/>
              <a:t> right </a:t>
            </a:r>
            <a:r>
              <a:rPr lang="nl-BE" dirty="0" err="1" smtClean="0"/>
              <a:t>frequency</a:t>
            </a:r>
            <a:r>
              <a:rPr lang="nl-BE" dirty="0" smtClean="0"/>
              <a:t> band</a:t>
            </a:r>
          </a:p>
          <a:p>
            <a:pPr lvl="1"/>
            <a:r>
              <a:rPr lang="nl-BE" dirty="0" smtClean="0"/>
              <a:t>Are smaller </a:t>
            </a:r>
            <a:r>
              <a:rPr lang="nl-BE" dirty="0" err="1" smtClean="0"/>
              <a:t>and</a:t>
            </a:r>
            <a:r>
              <a:rPr lang="nl-BE" dirty="0" smtClean="0"/>
              <a:t> </a:t>
            </a:r>
            <a:r>
              <a:rPr lang="nl-BE" dirty="0" err="1" smtClean="0"/>
              <a:t>need</a:t>
            </a:r>
            <a:r>
              <a:rPr lang="nl-BE" dirty="0" smtClean="0"/>
              <a:t> </a:t>
            </a:r>
            <a:r>
              <a:rPr lang="nl-BE" dirty="0" err="1" smtClean="0"/>
              <a:t>less</a:t>
            </a:r>
            <a:r>
              <a:rPr lang="nl-BE" dirty="0" smtClean="0"/>
              <a:t> </a:t>
            </a:r>
            <a:r>
              <a:rPr lang="nl-BE" dirty="0" err="1" smtClean="0"/>
              <a:t>density</a:t>
            </a:r>
            <a:endParaRPr lang="nl-BE" dirty="0" smtClean="0"/>
          </a:p>
          <a:p>
            <a:pPr lvl="1"/>
            <a:endParaRPr lang="nl-BE" dirty="0"/>
          </a:p>
          <a:p>
            <a:r>
              <a:rPr lang="nl-BE" dirty="0" smtClean="0"/>
              <a:t>Disadvantage:</a:t>
            </a:r>
          </a:p>
          <a:p>
            <a:pPr lvl="1"/>
            <a:r>
              <a:rPr lang="nl-BE" dirty="0" err="1" smtClean="0"/>
              <a:t>Callibration</a:t>
            </a:r>
            <a:r>
              <a:rPr lang="nl-BE" dirty="0" smtClean="0"/>
              <a:t> is </a:t>
            </a:r>
            <a:r>
              <a:rPr lang="nl-BE" dirty="0" err="1" smtClean="0"/>
              <a:t>still</a:t>
            </a:r>
            <a:r>
              <a:rPr lang="nl-BE" dirty="0" smtClean="0"/>
              <a:t> </a:t>
            </a:r>
            <a:r>
              <a:rPr lang="nl-BE" dirty="0" err="1" smtClean="0"/>
              <a:t>needed</a:t>
            </a:r>
            <a:endParaRPr lang="nl-BE" dirty="0"/>
          </a:p>
        </p:txBody>
      </p:sp>
    </p:spTree>
    <p:extLst>
      <p:ext uri="{BB962C8B-B14F-4D97-AF65-F5344CB8AC3E}">
        <p14:creationId xmlns:p14="http://schemas.microsoft.com/office/powerpoint/2010/main" val="405855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E19F5F0B-D5F3-4AE8-B2F4-1246321194C5}" type="slidenum">
              <a:rPr lang="nl-BE" smtClean="0"/>
              <a:t>21</a:t>
            </a:fld>
            <a:endParaRPr lang="nl-BE"/>
          </a:p>
        </p:txBody>
      </p:sp>
      <p:sp>
        <p:nvSpPr>
          <p:cNvPr id="5" name="Titel 4"/>
          <p:cNvSpPr>
            <a:spLocks noGrp="1"/>
          </p:cNvSpPr>
          <p:nvPr>
            <p:ph type="title"/>
          </p:nvPr>
        </p:nvSpPr>
        <p:spPr/>
        <p:txBody>
          <a:bodyPr/>
          <a:lstStyle/>
          <a:p>
            <a:r>
              <a:rPr lang="nl-BE" dirty="0" err="1" smtClean="0"/>
              <a:t>Experiments</a:t>
            </a:r>
            <a:endParaRPr lang="nl-BE" dirty="0"/>
          </a:p>
        </p:txBody>
      </p:sp>
      <p:sp>
        <p:nvSpPr>
          <p:cNvPr id="2" name="Tijdelijke aanduiding voor inhoud 1"/>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marL="109728" indent="0" algn="ctr">
              <a:buNone/>
            </a:pPr>
            <a:r>
              <a:rPr lang="en-US" dirty="0" smtClean="0"/>
              <a:t>Page left blank intentionally</a:t>
            </a:r>
            <a:endParaRPr lang="en-US" dirty="0"/>
          </a:p>
        </p:txBody>
      </p:sp>
    </p:spTree>
    <p:extLst>
      <p:ext uri="{BB962C8B-B14F-4D97-AF65-F5344CB8AC3E}">
        <p14:creationId xmlns:p14="http://schemas.microsoft.com/office/powerpoint/2010/main" val="209504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E19F5F0B-D5F3-4AE8-B2F4-1246321194C5}" type="slidenum">
              <a:rPr lang="nl-BE" smtClean="0"/>
              <a:t>22</a:t>
            </a:fld>
            <a:endParaRPr lang="nl-BE"/>
          </a:p>
        </p:txBody>
      </p:sp>
      <p:sp>
        <p:nvSpPr>
          <p:cNvPr id="3" name="Titel 2"/>
          <p:cNvSpPr>
            <a:spLocks noGrp="1"/>
          </p:cNvSpPr>
          <p:nvPr>
            <p:ph type="title"/>
          </p:nvPr>
        </p:nvSpPr>
        <p:spPr/>
        <p:txBody>
          <a:bodyPr/>
          <a:lstStyle/>
          <a:p>
            <a:r>
              <a:rPr lang="nl-BE" dirty="0" err="1" smtClean="0"/>
              <a:t>Outview</a:t>
            </a:r>
            <a:endParaRPr lang="nl-BE" dirty="0"/>
          </a:p>
        </p:txBody>
      </p:sp>
      <p:sp>
        <p:nvSpPr>
          <p:cNvPr id="4" name="Tijdelijke aanduiding voor inhoud 3"/>
          <p:cNvSpPr>
            <a:spLocks noGrp="1"/>
          </p:cNvSpPr>
          <p:nvPr>
            <p:ph idx="1"/>
          </p:nvPr>
        </p:nvSpPr>
        <p:spPr/>
        <p:txBody>
          <a:bodyPr/>
          <a:lstStyle/>
          <a:p>
            <a:r>
              <a:rPr lang="nl-BE" dirty="0" err="1" smtClean="0"/>
              <a:t>Experimental</a:t>
            </a:r>
            <a:r>
              <a:rPr lang="nl-BE" dirty="0" smtClean="0"/>
              <a:t> </a:t>
            </a:r>
            <a:r>
              <a:rPr lang="nl-BE" dirty="0" err="1" smtClean="0"/>
              <a:t>verification</a:t>
            </a:r>
            <a:endParaRPr lang="nl-BE" dirty="0" smtClean="0"/>
          </a:p>
          <a:p>
            <a:r>
              <a:rPr lang="nl-BE" dirty="0" err="1" smtClean="0"/>
              <a:t>Finetuning</a:t>
            </a:r>
            <a:r>
              <a:rPr lang="nl-BE" dirty="0" smtClean="0"/>
              <a:t> of </a:t>
            </a:r>
            <a:r>
              <a:rPr lang="nl-BE" dirty="0" err="1" smtClean="0"/>
              <a:t>theory</a:t>
            </a:r>
            <a:endParaRPr lang="nl-BE" dirty="0" smtClean="0"/>
          </a:p>
          <a:p>
            <a:r>
              <a:rPr lang="nl-BE" dirty="0" err="1" smtClean="0"/>
              <a:t>Heating</a:t>
            </a:r>
            <a:endParaRPr lang="nl-BE" dirty="0" smtClean="0"/>
          </a:p>
          <a:p>
            <a:r>
              <a:rPr lang="nl-BE" dirty="0" err="1" smtClean="0"/>
              <a:t>Use</a:t>
            </a:r>
            <a:r>
              <a:rPr lang="nl-BE" dirty="0" smtClean="0"/>
              <a:t> as biosensor</a:t>
            </a:r>
          </a:p>
          <a:p>
            <a:endParaRPr lang="nl-BE" dirty="0"/>
          </a:p>
          <a:p>
            <a:endParaRPr lang="nl-BE" dirty="0"/>
          </a:p>
          <a:p>
            <a:r>
              <a:rPr lang="nl-BE" dirty="0" err="1" smtClean="0"/>
              <a:t>Sensing</a:t>
            </a:r>
            <a:r>
              <a:rPr lang="nl-BE" dirty="0" smtClean="0"/>
              <a:t> of metallic </a:t>
            </a:r>
            <a:r>
              <a:rPr lang="nl-BE" dirty="0" err="1" smtClean="0"/>
              <a:t>hydrogen</a:t>
            </a:r>
            <a:endParaRPr lang="nl-BE" dirty="0"/>
          </a:p>
        </p:txBody>
      </p:sp>
    </p:spTree>
    <p:extLst>
      <p:ext uri="{BB962C8B-B14F-4D97-AF65-F5344CB8AC3E}">
        <p14:creationId xmlns:p14="http://schemas.microsoft.com/office/powerpoint/2010/main" val="2821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el 4"/>
          <p:cNvSpPr>
            <a:spLocks noGrp="1"/>
          </p:cNvSpPr>
          <p:nvPr>
            <p:ph type="ctrTitle"/>
          </p:nvPr>
        </p:nvSpPr>
        <p:spPr>
          <a:xfrm>
            <a:off x="1" y="1752601"/>
            <a:ext cx="8458200" cy="1829761"/>
          </a:xfrm>
        </p:spPr>
        <p:txBody>
          <a:bodyPr/>
          <a:lstStyle/>
          <a:p>
            <a:r>
              <a:rPr lang="nl-BE" dirty="0" smtClean="0"/>
              <a:t>Nanoshells </a:t>
            </a:r>
            <a:r>
              <a:rPr lang="nl-BE" dirty="0" err="1" smtClean="0"/>
              <a:t>under</a:t>
            </a:r>
            <a:r>
              <a:rPr lang="nl-BE" dirty="0" smtClean="0"/>
              <a:t> </a:t>
            </a:r>
            <a:r>
              <a:rPr lang="nl-BE" dirty="0" err="1" smtClean="0"/>
              <a:t>pressure</a:t>
            </a:r>
            <a:endParaRPr lang="nl-BE" dirty="0"/>
          </a:p>
        </p:txBody>
      </p:sp>
      <p:sp>
        <p:nvSpPr>
          <p:cNvPr id="6" name="Ondertitel 5"/>
          <p:cNvSpPr>
            <a:spLocks noGrp="1"/>
          </p:cNvSpPr>
          <p:nvPr>
            <p:ph type="subTitle" idx="1"/>
          </p:nvPr>
        </p:nvSpPr>
        <p:spPr/>
        <p:txBody>
          <a:bodyPr/>
          <a:lstStyle/>
          <a:p>
            <a:r>
              <a:rPr lang="nl-BE" dirty="0" err="1" smtClean="0"/>
              <a:t>Questions</a:t>
            </a:r>
            <a:r>
              <a:rPr lang="nl-BE" dirty="0" smtClean="0"/>
              <a:t>?</a:t>
            </a:r>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23</a:t>
            </a:fld>
            <a:endParaRPr lang="nl-BE"/>
          </a:p>
        </p:txBody>
      </p:sp>
      <p:pic>
        <p:nvPicPr>
          <p:cNvPr id="7" name="Picture 6" descr="Y:\Templates\Logo's\logo_UA_hor_wit_transpara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787" y="5805264"/>
            <a:ext cx="2376264" cy="764417"/>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3563888" y="6006609"/>
            <a:ext cx="2664296" cy="369332"/>
          </a:xfrm>
          <a:prstGeom prst="rect">
            <a:avLst/>
          </a:prstGeom>
          <a:noFill/>
        </p:spPr>
        <p:txBody>
          <a:bodyPr wrap="square" rtlCol="0">
            <a:spAutoFit/>
          </a:bodyPr>
          <a:lstStyle/>
          <a:p>
            <a:r>
              <a:rPr lang="nl-BE" dirty="0" smtClean="0">
                <a:solidFill>
                  <a:srgbClr val="FFFFFF"/>
                </a:solidFill>
              </a:rPr>
              <a:t>21 </a:t>
            </a:r>
            <a:r>
              <a:rPr lang="nl-BE" dirty="0" err="1" smtClean="0">
                <a:solidFill>
                  <a:srgbClr val="FFFFFF"/>
                </a:solidFill>
              </a:rPr>
              <a:t>July</a:t>
            </a:r>
            <a:r>
              <a:rPr lang="nl-BE" dirty="0" smtClean="0">
                <a:solidFill>
                  <a:srgbClr val="FFFFFF"/>
                </a:solidFill>
              </a:rPr>
              <a:t> </a:t>
            </a:r>
            <a:r>
              <a:rPr lang="nl-BE" dirty="0" smtClean="0">
                <a:solidFill>
                  <a:srgbClr val="FFFFFF"/>
                </a:solidFill>
              </a:rPr>
              <a:t>2012</a:t>
            </a:r>
            <a:endParaRPr lang="nl-BE" dirty="0">
              <a:solidFill>
                <a:srgbClr val="FFFFFF"/>
              </a:solidFill>
            </a:endParaRPr>
          </a:p>
        </p:txBody>
      </p:sp>
      <p:grpSp>
        <p:nvGrpSpPr>
          <p:cNvPr id="9" name="Groep 8"/>
          <p:cNvGrpSpPr>
            <a:grpSpLocks/>
          </p:cNvGrpSpPr>
          <p:nvPr/>
        </p:nvGrpSpPr>
        <p:grpSpPr bwMode="auto">
          <a:xfrm>
            <a:off x="6780164" y="5875582"/>
            <a:ext cx="1492254" cy="623780"/>
            <a:chOff x="2200275" y="4692650"/>
            <a:chExt cx="1868488" cy="781050"/>
          </a:xfrm>
          <a:noFill/>
        </p:grpSpPr>
        <p:sp>
          <p:nvSpPr>
            <p:cNvPr id="10"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3810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1" name="Line 53"/>
            <p:cNvSpPr>
              <a:spLocks noChangeShapeType="1"/>
            </p:cNvSpPr>
            <p:nvPr/>
          </p:nvSpPr>
          <p:spPr bwMode="auto">
            <a:xfrm>
              <a:off x="2581275" y="4702175"/>
              <a:ext cx="0" cy="771525"/>
            </a:xfrm>
            <a:prstGeom prst="line">
              <a:avLst/>
            </a:prstGeom>
            <a:grpFill/>
            <a:ln w="3810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2" name="Line 57"/>
            <p:cNvSpPr>
              <a:spLocks noChangeShapeType="1"/>
            </p:cNvSpPr>
            <p:nvPr/>
          </p:nvSpPr>
          <p:spPr bwMode="auto">
            <a:xfrm>
              <a:off x="2200275" y="4695825"/>
              <a:ext cx="914400" cy="0"/>
            </a:xfrm>
            <a:prstGeom prst="line">
              <a:avLst/>
            </a:prstGeom>
            <a:grpFill/>
            <a:ln w="3810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3" name="Oval 54"/>
            <p:cNvSpPr>
              <a:spLocks noChangeArrowheads="1"/>
            </p:cNvSpPr>
            <p:nvPr/>
          </p:nvSpPr>
          <p:spPr bwMode="auto">
            <a:xfrm>
              <a:off x="2733675" y="4695825"/>
              <a:ext cx="762000" cy="762000"/>
            </a:xfrm>
            <a:prstGeom prst="ellipse">
              <a:avLst/>
            </a:prstGeom>
            <a:grpFill/>
            <a:ln w="3810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14" name="Picture 55" descr="krul2"/>
            <p:cNvPicPr>
              <a:picLocks noChangeAspect="1" noChangeArrowheads="1"/>
            </p:cNvPicPr>
            <p:nvPr/>
          </p:nvPicPr>
          <p:blipFill>
            <a:blip r:embed="rId3"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9525">
              <a:noFill/>
              <a:miter lim="800000"/>
              <a:headEnd/>
              <a:tailEnd/>
            </a:ln>
            <a:extLst/>
          </p:spPr>
        </p:pic>
        <p:sp>
          <p:nvSpPr>
            <p:cNvPr id="15"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9525">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6"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270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
        <p:nvSpPr>
          <p:cNvPr id="17" name="Ondertitel 5"/>
          <p:cNvSpPr txBox="1">
            <a:spLocks/>
          </p:cNvSpPr>
          <p:nvPr/>
        </p:nvSpPr>
        <p:spPr>
          <a:xfrm>
            <a:off x="705998" y="4307594"/>
            <a:ext cx="7772400" cy="1052725"/>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US" sz="2000" err="1" smtClean="0"/>
              <a:t>Published</a:t>
            </a:r>
            <a:r>
              <a:rPr lang="en-US" sz="2000" smtClean="0"/>
              <a:t>: N</a:t>
            </a:r>
            <a:r>
              <a:rPr lang="en-US" sz="2000" dirty="0" smtClean="0"/>
              <a:t>. Van den Broeck </a:t>
            </a:r>
            <a:r>
              <a:rPr lang="en-US" sz="2000" i="1" dirty="0" smtClean="0"/>
              <a:t>et al.</a:t>
            </a:r>
            <a:r>
              <a:rPr lang="en-US" sz="2000" dirty="0" smtClean="0"/>
              <a:t> JAP </a:t>
            </a:r>
            <a:r>
              <a:rPr lang="en-US" sz="2000" b="1" dirty="0" smtClean="0"/>
              <a:t>110</a:t>
            </a:r>
            <a:r>
              <a:rPr lang="en-US" sz="2000" dirty="0" smtClean="0"/>
              <a:t>, 114318 (2011)</a:t>
            </a:r>
          </a:p>
        </p:txBody>
      </p:sp>
    </p:spTree>
    <p:extLst>
      <p:ext uri="{BB962C8B-B14F-4D97-AF65-F5344CB8AC3E}">
        <p14:creationId xmlns:p14="http://schemas.microsoft.com/office/powerpoint/2010/main" val="258330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endParaRPr lang="nl-BE" dirty="0"/>
          </a:p>
        </p:txBody>
      </p:sp>
      <p:sp>
        <p:nvSpPr>
          <p:cNvPr id="2" name="Tijdelijke aanduiding voor dianummer 1"/>
          <p:cNvSpPr>
            <a:spLocks noGrp="1"/>
          </p:cNvSpPr>
          <p:nvPr>
            <p:ph type="sldNum" sz="quarter" idx="12"/>
          </p:nvPr>
        </p:nvSpPr>
        <p:spPr/>
        <p:txBody>
          <a:bodyPr/>
          <a:lstStyle/>
          <a:p>
            <a:fld id="{E19F5F0B-D5F3-4AE8-B2F4-1246321194C5}" type="slidenum">
              <a:rPr lang="nl-BE" smtClean="0"/>
              <a:t>24</a:t>
            </a:fld>
            <a:endParaRPr lang="nl-BE"/>
          </a:p>
        </p:txBody>
      </p:sp>
      <p:sp>
        <p:nvSpPr>
          <p:cNvPr id="3" name="Titel 2"/>
          <p:cNvSpPr>
            <a:spLocks noGrp="1"/>
          </p:cNvSpPr>
          <p:nvPr>
            <p:ph type="title"/>
          </p:nvPr>
        </p:nvSpPr>
        <p:spPr/>
        <p:txBody>
          <a:bodyPr>
            <a:normAutofit fontScale="90000"/>
          </a:bodyPr>
          <a:lstStyle/>
          <a:p>
            <a:r>
              <a:rPr lang="nl-BE" dirty="0" smtClean="0"/>
              <a:t>Extra: waarom geen vol SiO</a:t>
            </a:r>
            <a:r>
              <a:rPr lang="nl-BE" baseline="-25000" dirty="0" smtClean="0"/>
              <a:t>2</a:t>
            </a:r>
            <a:r>
              <a:rPr lang="nl-BE" dirty="0" smtClean="0"/>
              <a:t> bolletje?</a:t>
            </a:r>
            <a:endParaRPr lang="nl-B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 y="2915216"/>
            <a:ext cx="5913168" cy="317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ige driehoek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8" name="Rechte verbindingslijn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5" descr="Y:\Templates\Logo's\logo_UA_U_Wit-Transpara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sp>
        <p:nvSpPr>
          <p:cNvPr id="10" name="Vrije vorm 9"/>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718" y="964643"/>
            <a:ext cx="6114418" cy="327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kstvak 10"/>
          <p:cNvSpPr txBox="1"/>
          <p:nvPr/>
        </p:nvSpPr>
        <p:spPr>
          <a:xfrm>
            <a:off x="4594374" y="4350733"/>
            <a:ext cx="2625505" cy="923330"/>
          </a:xfrm>
          <a:prstGeom prst="rect">
            <a:avLst/>
          </a:prstGeom>
          <a:noFill/>
        </p:spPr>
        <p:txBody>
          <a:bodyPr wrap="square" rtlCol="0">
            <a:spAutoFit/>
          </a:bodyPr>
          <a:lstStyle/>
          <a:p>
            <a:r>
              <a:rPr lang="nl-BE" dirty="0" smtClean="0"/>
              <a:t>R</a:t>
            </a:r>
            <a:r>
              <a:rPr lang="nl-BE" baseline="-25000" dirty="0" smtClean="0"/>
              <a:t>1</a:t>
            </a:r>
            <a:r>
              <a:rPr lang="nl-BE" dirty="0" smtClean="0"/>
              <a:t> = 60 nm</a:t>
            </a:r>
          </a:p>
          <a:p>
            <a:r>
              <a:rPr lang="nl-BE" dirty="0" smtClean="0"/>
              <a:t>R</a:t>
            </a:r>
            <a:r>
              <a:rPr lang="nl-BE" baseline="-25000" dirty="0" smtClean="0"/>
              <a:t>2</a:t>
            </a:r>
            <a:r>
              <a:rPr lang="nl-BE" dirty="0" smtClean="0"/>
              <a:t> = 75 nm</a:t>
            </a:r>
          </a:p>
          <a:p>
            <a:r>
              <a:rPr lang="nl-BE" dirty="0" smtClean="0"/>
              <a:t>R</a:t>
            </a:r>
            <a:r>
              <a:rPr lang="nl-BE" baseline="-25000" dirty="0" smtClean="0"/>
              <a:t>3</a:t>
            </a:r>
            <a:r>
              <a:rPr lang="nl-BE" dirty="0" smtClean="0"/>
              <a:t> = 200 nm</a:t>
            </a:r>
            <a:endParaRPr lang="nl-BE" dirty="0"/>
          </a:p>
        </p:txBody>
      </p:sp>
      <p:pic>
        <p:nvPicPr>
          <p:cNvPr id="14" name="Picture 2" descr="D:\Users\Nick\Pictures\Allerlei\NSS-smooth.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545" t="8395" r="30940" b="15812"/>
          <a:stretch/>
        </p:blipFill>
        <p:spPr bwMode="auto">
          <a:xfrm>
            <a:off x="6231744" y="4359726"/>
            <a:ext cx="1588589" cy="15564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Users\Nick\Pictures\Allerlei\NS-FullSiO2-smooth.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815" t="8533" r="31025" b="15563"/>
          <a:stretch/>
        </p:blipFill>
        <p:spPr bwMode="auto">
          <a:xfrm>
            <a:off x="7026039" y="1124918"/>
            <a:ext cx="1690790" cy="167260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6763487" y="2797522"/>
            <a:ext cx="2625505" cy="369332"/>
          </a:xfrm>
          <a:prstGeom prst="rect">
            <a:avLst/>
          </a:prstGeom>
          <a:noFill/>
        </p:spPr>
        <p:txBody>
          <a:bodyPr wrap="square" rtlCol="0">
            <a:spAutoFit/>
          </a:bodyPr>
          <a:lstStyle/>
          <a:p>
            <a:r>
              <a:rPr lang="nl-BE" dirty="0" smtClean="0"/>
              <a:t>R = 200 nm</a:t>
            </a:r>
          </a:p>
        </p:txBody>
      </p:sp>
    </p:spTree>
    <p:extLst>
      <p:ext uri="{BB962C8B-B14F-4D97-AF65-F5344CB8AC3E}">
        <p14:creationId xmlns:p14="http://schemas.microsoft.com/office/powerpoint/2010/main" val="60533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25</a:t>
            </a:fld>
            <a:endParaRPr lang="nl-BE"/>
          </a:p>
        </p:txBody>
      </p:sp>
      <p:sp>
        <p:nvSpPr>
          <p:cNvPr id="4" name="Titel 3"/>
          <p:cNvSpPr>
            <a:spLocks noGrp="1"/>
          </p:cNvSpPr>
          <p:nvPr>
            <p:ph type="title"/>
          </p:nvPr>
        </p:nvSpPr>
        <p:spPr/>
        <p:txBody>
          <a:bodyPr>
            <a:normAutofit fontScale="90000"/>
          </a:bodyPr>
          <a:lstStyle/>
          <a:p>
            <a:r>
              <a:rPr lang="nl-BE" dirty="0" smtClean="0"/>
              <a:t>Extra: waarom geen Au kern en dikke SiO</a:t>
            </a:r>
            <a:r>
              <a:rPr lang="nl-BE" baseline="-25000" dirty="0" smtClean="0"/>
              <a:t>2</a:t>
            </a:r>
            <a:r>
              <a:rPr lang="nl-BE" dirty="0" smtClean="0"/>
              <a:t> schil?</a:t>
            </a:r>
            <a:endParaRPr lang="nl-BE"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 y="2915216"/>
            <a:ext cx="5913168" cy="317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ige driehoek 7"/>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9" name="Rechte verbindingslijn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0" name="Picture 5" descr="Y:\Templates\Logo's\logo_UA_U_Wit-Transpara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4594374" y="4350733"/>
            <a:ext cx="2625505" cy="923330"/>
          </a:xfrm>
          <a:prstGeom prst="rect">
            <a:avLst/>
          </a:prstGeom>
          <a:noFill/>
        </p:spPr>
        <p:txBody>
          <a:bodyPr wrap="square" rtlCol="0">
            <a:spAutoFit/>
          </a:bodyPr>
          <a:lstStyle/>
          <a:p>
            <a:r>
              <a:rPr lang="nl-BE" dirty="0" smtClean="0"/>
              <a:t>R</a:t>
            </a:r>
            <a:r>
              <a:rPr lang="nl-BE" baseline="-25000" dirty="0" smtClean="0"/>
              <a:t>1</a:t>
            </a:r>
            <a:r>
              <a:rPr lang="nl-BE" dirty="0" smtClean="0"/>
              <a:t> = 60 nm</a:t>
            </a:r>
          </a:p>
          <a:p>
            <a:r>
              <a:rPr lang="nl-BE" dirty="0" smtClean="0"/>
              <a:t>R</a:t>
            </a:r>
            <a:r>
              <a:rPr lang="nl-BE" baseline="-25000" dirty="0" smtClean="0"/>
              <a:t>2</a:t>
            </a:r>
            <a:r>
              <a:rPr lang="nl-BE" dirty="0" smtClean="0"/>
              <a:t> = 75 nm</a:t>
            </a:r>
          </a:p>
          <a:p>
            <a:r>
              <a:rPr lang="nl-BE" dirty="0" smtClean="0"/>
              <a:t>R</a:t>
            </a:r>
            <a:r>
              <a:rPr lang="nl-BE" baseline="-25000" dirty="0" smtClean="0"/>
              <a:t>3</a:t>
            </a:r>
            <a:r>
              <a:rPr lang="nl-BE" dirty="0" smtClean="0"/>
              <a:t> = 200 nm</a:t>
            </a:r>
            <a:endParaRPr lang="nl-BE" dirty="0"/>
          </a:p>
        </p:txBody>
      </p:sp>
      <p:pic>
        <p:nvPicPr>
          <p:cNvPr id="12" name="Picture 2" descr="D:\Users\Nick\Pictures\Allerlei\NSS-smooth.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45" t="8395" r="30940" b="15812"/>
          <a:stretch/>
        </p:blipFill>
        <p:spPr bwMode="auto">
          <a:xfrm>
            <a:off x="6231744" y="4359726"/>
            <a:ext cx="1588589" cy="15564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636" y="1393944"/>
            <a:ext cx="5312216" cy="281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Vrije vorm 13"/>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pic>
        <p:nvPicPr>
          <p:cNvPr id="10243" name="Picture 3" descr="D:\Users\Nick\Pictures\Allerlei\NS-reversed-smooth.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605" t="8524" r="31241" b="13233"/>
          <a:stretch/>
        </p:blipFill>
        <p:spPr bwMode="auto">
          <a:xfrm>
            <a:off x="6946671" y="943928"/>
            <a:ext cx="1819748" cy="1855961"/>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5416642" y="1229340"/>
            <a:ext cx="2625505" cy="646331"/>
          </a:xfrm>
          <a:prstGeom prst="rect">
            <a:avLst/>
          </a:prstGeom>
          <a:noFill/>
        </p:spPr>
        <p:txBody>
          <a:bodyPr wrap="square" rtlCol="0">
            <a:spAutoFit/>
          </a:bodyPr>
          <a:lstStyle/>
          <a:p>
            <a:r>
              <a:rPr lang="nl-BE" dirty="0" smtClean="0"/>
              <a:t>R</a:t>
            </a:r>
            <a:r>
              <a:rPr lang="nl-BE" baseline="-25000" dirty="0" smtClean="0"/>
              <a:t>1</a:t>
            </a:r>
            <a:r>
              <a:rPr lang="nl-BE" dirty="0" smtClean="0"/>
              <a:t> = 75 nm</a:t>
            </a:r>
          </a:p>
          <a:p>
            <a:r>
              <a:rPr lang="nl-BE" dirty="0" smtClean="0"/>
              <a:t>R</a:t>
            </a:r>
            <a:r>
              <a:rPr lang="nl-BE" baseline="-25000" dirty="0" smtClean="0"/>
              <a:t>2</a:t>
            </a:r>
            <a:r>
              <a:rPr lang="nl-BE" dirty="0" smtClean="0"/>
              <a:t> = 200 nm</a:t>
            </a:r>
          </a:p>
        </p:txBody>
      </p:sp>
    </p:spTree>
    <p:extLst>
      <p:ext uri="{BB962C8B-B14F-4D97-AF65-F5344CB8AC3E}">
        <p14:creationId xmlns:p14="http://schemas.microsoft.com/office/powerpoint/2010/main" val="37648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26</a:t>
            </a:fld>
            <a:endParaRPr lang="nl-BE"/>
          </a:p>
        </p:txBody>
      </p:sp>
      <p:sp>
        <p:nvSpPr>
          <p:cNvPr id="4" name="Titel 3"/>
          <p:cNvSpPr>
            <a:spLocks noGrp="1"/>
          </p:cNvSpPr>
          <p:nvPr>
            <p:ph type="title"/>
          </p:nvPr>
        </p:nvSpPr>
        <p:spPr/>
        <p:txBody>
          <a:bodyPr>
            <a:normAutofit fontScale="90000"/>
          </a:bodyPr>
          <a:lstStyle/>
          <a:p>
            <a:r>
              <a:rPr lang="nl-BE" dirty="0"/>
              <a:t>Extra: waarom geen Au kern en dikke SiO</a:t>
            </a:r>
            <a:r>
              <a:rPr lang="nl-BE" baseline="-25000" dirty="0"/>
              <a:t>2</a:t>
            </a:r>
            <a:r>
              <a:rPr lang="nl-BE" dirty="0"/>
              <a:t> schil?</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04523" y="1577829"/>
            <a:ext cx="6916847" cy="4858942"/>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ige driehoek 7"/>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9" name="Rechte verbindingslijn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0" name="Picture 5" descr="Y:\Templates\Logo's\logo_UA_U_Wit-Transpara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sp>
        <p:nvSpPr>
          <p:cNvPr id="11" name="Vrije vorm 10"/>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pic>
        <p:nvPicPr>
          <p:cNvPr id="13" name="Picture 3" descr="D:\Users\Nick\Pictures\Allerlei\NS-reversed-smooth.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605" t="8524" r="31241" b="13233"/>
          <a:stretch/>
        </p:blipFill>
        <p:spPr bwMode="auto">
          <a:xfrm>
            <a:off x="6946671" y="943928"/>
            <a:ext cx="1819748" cy="185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20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1" name="Picture 5" descr="D:\Users\Nick\Pictures\Allerlei\NS-smooth.png"/>
          <p:cNvPicPr>
            <a:picLocks noChangeAspect="1" noChangeArrowheads="1"/>
          </p:cNvPicPr>
          <p:nvPr/>
        </p:nvPicPr>
        <p:blipFill rotWithShape="1">
          <a:blip r:embed="rId2">
            <a:extLst>
              <a:ext uri="{28A0092B-C50C-407E-A947-70E740481C1C}">
                <a14:useLocalDpi xmlns:a14="http://schemas.microsoft.com/office/drawing/2010/main" val="0"/>
              </a:ext>
            </a:extLst>
          </a:blip>
          <a:srcRect l="32889" t="20859" r="38393" b="28086"/>
          <a:stretch/>
        </p:blipFill>
        <p:spPr bwMode="auto">
          <a:xfrm>
            <a:off x="5364088" y="2276872"/>
            <a:ext cx="2453490" cy="245349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E19F5F0B-D5F3-4AE8-B2F4-1246321194C5}" type="slidenum">
              <a:rPr lang="nl-BE" smtClean="0"/>
              <a:t>3</a:t>
            </a:fld>
            <a:endParaRPr lang="nl-BE"/>
          </a:p>
        </p:txBody>
      </p:sp>
      <p:sp>
        <p:nvSpPr>
          <p:cNvPr id="2" name="Titel 1"/>
          <p:cNvSpPr>
            <a:spLocks noGrp="1"/>
          </p:cNvSpPr>
          <p:nvPr>
            <p:ph type="title"/>
          </p:nvPr>
        </p:nvSpPr>
        <p:spPr/>
        <p:txBody>
          <a:bodyPr>
            <a:noAutofit/>
          </a:bodyPr>
          <a:lstStyle/>
          <a:p>
            <a:r>
              <a:rPr lang="nl-BE" sz="3600" dirty="0" smtClean="0"/>
              <a:t>Nanoshells:</a:t>
            </a:r>
            <a:br>
              <a:rPr lang="nl-BE" sz="3600" dirty="0" smtClean="0"/>
            </a:br>
            <a:r>
              <a:rPr lang="nl-BE" sz="3600" i="1" dirty="0"/>
              <a:t>G</a:t>
            </a:r>
            <a:r>
              <a:rPr lang="nl-BE" sz="3600" i="1" dirty="0" smtClean="0"/>
              <a:t>ifts in a golden </a:t>
            </a:r>
            <a:r>
              <a:rPr lang="nl-BE" sz="3600" i="1" dirty="0" err="1" smtClean="0"/>
              <a:t>wrapper</a:t>
            </a:r>
            <a:endParaRPr lang="nl-BE" sz="3600" i="1" dirty="0"/>
          </a:p>
        </p:txBody>
      </p:sp>
      <p:sp>
        <p:nvSpPr>
          <p:cNvPr id="3" name="Tijdelijke aanduiding voor inhoud 2"/>
          <p:cNvSpPr>
            <a:spLocks noGrp="1"/>
          </p:cNvSpPr>
          <p:nvPr>
            <p:ph idx="1"/>
          </p:nvPr>
        </p:nvSpPr>
        <p:spPr/>
        <p:txBody>
          <a:bodyPr/>
          <a:lstStyle/>
          <a:p>
            <a:r>
              <a:rPr lang="nl-BE" dirty="0" err="1" smtClean="0"/>
              <a:t>Dielectric</a:t>
            </a:r>
            <a:r>
              <a:rPr lang="nl-BE" dirty="0" smtClean="0"/>
              <a:t> </a:t>
            </a:r>
            <a:r>
              <a:rPr lang="nl-BE" dirty="0" err="1" smtClean="0"/>
              <a:t>core</a:t>
            </a:r>
            <a:r>
              <a:rPr lang="nl-BE" dirty="0" smtClean="0"/>
              <a:t> &amp; metallic shell</a:t>
            </a:r>
          </a:p>
          <a:p>
            <a:r>
              <a:rPr lang="nl-BE" dirty="0" err="1" smtClean="0"/>
              <a:t>Tunable</a:t>
            </a:r>
            <a:endParaRPr lang="nl-BE" dirty="0"/>
          </a:p>
        </p:txBody>
      </p:sp>
      <p:grpSp>
        <p:nvGrpSpPr>
          <p:cNvPr id="5" name="Groep 4"/>
          <p:cNvGrpSpPr/>
          <p:nvPr/>
        </p:nvGrpSpPr>
        <p:grpSpPr>
          <a:xfrm>
            <a:off x="8159990" y="2518962"/>
            <a:ext cx="1872208" cy="369332"/>
            <a:chOff x="7362684" y="2780928"/>
            <a:chExt cx="1872208" cy="369332"/>
          </a:xfrm>
        </p:grpSpPr>
        <p:sp>
          <p:nvSpPr>
            <p:cNvPr id="9" name="Lijntoelichting 1 8"/>
            <p:cNvSpPr/>
            <p:nvPr/>
          </p:nvSpPr>
          <p:spPr>
            <a:xfrm rot="10800000">
              <a:off x="7380312" y="2780928"/>
              <a:ext cx="432048" cy="369332"/>
            </a:xfrm>
            <a:prstGeom prst="borderCallout1">
              <a:avLst>
                <a:gd name="adj1" fmla="val 50182"/>
                <a:gd name="adj2" fmla="val 106087"/>
                <a:gd name="adj3" fmla="val -24427"/>
                <a:gd name="adj4" fmla="val 259063"/>
              </a:avLst>
            </a:prstGeom>
            <a:noFill/>
            <a:ln w="19050" cap="rnd" cmpd="sng">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7362684" y="2780928"/>
              <a:ext cx="1872208" cy="369332"/>
            </a:xfrm>
            <a:prstGeom prst="rect">
              <a:avLst/>
            </a:prstGeom>
            <a:noFill/>
          </p:spPr>
          <p:txBody>
            <a:bodyPr wrap="square" rtlCol="0">
              <a:spAutoFit/>
            </a:bodyPr>
            <a:lstStyle/>
            <a:p>
              <a:r>
                <a:rPr lang="nl-BE" dirty="0" smtClean="0"/>
                <a:t>Au</a:t>
              </a:r>
              <a:endParaRPr lang="nl-BE" dirty="0"/>
            </a:p>
          </p:txBody>
        </p:sp>
      </p:grpSp>
      <p:grpSp>
        <p:nvGrpSpPr>
          <p:cNvPr id="12" name="Groep 11"/>
          <p:cNvGrpSpPr/>
          <p:nvPr/>
        </p:nvGrpSpPr>
        <p:grpSpPr>
          <a:xfrm>
            <a:off x="8177618" y="3671090"/>
            <a:ext cx="1872208" cy="369332"/>
            <a:chOff x="7362684" y="2780928"/>
            <a:chExt cx="1872208" cy="369332"/>
          </a:xfrm>
        </p:grpSpPr>
        <p:sp>
          <p:nvSpPr>
            <p:cNvPr id="13" name="Lijntoelichting 1 12"/>
            <p:cNvSpPr/>
            <p:nvPr/>
          </p:nvSpPr>
          <p:spPr>
            <a:xfrm rot="10800000">
              <a:off x="7380312" y="2780928"/>
              <a:ext cx="630444" cy="369332"/>
            </a:xfrm>
            <a:prstGeom prst="borderCallout1">
              <a:avLst>
                <a:gd name="adj1" fmla="val 50182"/>
                <a:gd name="adj2" fmla="val 106087"/>
                <a:gd name="adj3" fmla="val 161872"/>
                <a:gd name="adj4" fmla="val 280604"/>
              </a:avLst>
            </a:prstGeom>
            <a:noFill/>
            <a:ln w="19050" cap="rnd" cmpd="sng">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p:cNvSpPr txBox="1"/>
            <p:nvPr/>
          </p:nvSpPr>
          <p:spPr>
            <a:xfrm>
              <a:off x="7362684" y="2780928"/>
              <a:ext cx="1872208" cy="369332"/>
            </a:xfrm>
            <a:prstGeom prst="rect">
              <a:avLst/>
            </a:prstGeom>
            <a:noFill/>
          </p:spPr>
          <p:txBody>
            <a:bodyPr wrap="square" rtlCol="0">
              <a:spAutoFit/>
            </a:bodyPr>
            <a:lstStyle/>
            <a:p>
              <a:r>
                <a:rPr lang="nl-BE" dirty="0" smtClean="0"/>
                <a:t>SiO</a:t>
              </a:r>
              <a:r>
                <a:rPr lang="nl-BE" baseline="-25000" dirty="0" smtClean="0"/>
                <a:t>2</a:t>
              </a:r>
              <a:endParaRPr lang="nl-BE" baseline="-25000" dirty="0"/>
            </a:p>
          </p:txBody>
        </p:sp>
      </p:gr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984" y="2830441"/>
            <a:ext cx="4013671" cy="259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kstvak 15"/>
          <p:cNvSpPr txBox="1"/>
          <p:nvPr/>
        </p:nvSpPr>
        <p:spPr>
          <a:xfrm>
            <a:off x="1302248" y="5757410"/>
            <a:ext cx="4421880" cy="246221"/>
          </a:xfrm>
          <a:prstGeom prst="rect">
            <a:avLst/>
          </a:prstGeom>
          <a:noFill/>
        </p:spPr>
        <p:txBody>
          <a:bodyPr wrap="square" rtlCol="0">
            <a:spAutoFit/>
          </a:bodyPr>
          <a:lstStyle/>
          <a:p>
            <a:r>
              <a:rPr lang="en-GB" sz="1000" dirty="0">
                <a:latin typeface="Verdana" pitchFamily="34" charset="0"/>
              </a:rPr>
              <a:t>Halas N., Optics &amp; Photonics News, p. 26 (August 2002)</a:t>
            </a:r>
          </a:p>
        </p:txBody>
      </p:sp>
      <p:pic>
        <p:nvPicPr>
          <p:cNvPr id="17" name="Picture 9" descr="Tub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941168"/>
            <a:ext cx="3028980" cy="150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1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7710" y="1731405"/>
            <a:ext cx="11788355" cy="45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descr="nmat891-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83" y="2640748"/>
            <a:ext cx="8266903" cy="316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4294967295"/>
          </p:nvPr>
        </p:nvSpPr>
        <p:spPr>
          <a:xfrm>
            <a:off x="679837" y="1783477"/>
            <a:ext cx="8229600" cy="4525963"/>
          </a:xfrm>
        </p:spPr>
        <p:txBody>
          <a:bodyPr/>
          <a:lstStyle/>
          <a:p>
            <a:r>
              <a:rPr lang="nl-BE" dirty="0" smtClean="0"/>
              <a:t>Applications</a:t>
            </a:r>
          </a:p>
          <a:p>
            <a:pPr lvl="1"/>
            <a:r>
              <a:rPr lang="nl-BE" dirty="0" err="1" smtClean="0"/>
              <a:t>Biosensing</a:t>
            </a:r>
            <a:endParaRPr lang="nl-BE" dirty="0" smtClean="0"/>
          </a:p>
          <a:p>
            <a:pPr lvl="1"/>
            <a:r>
              <a:rPr lang="nl-BE" dirty="0" smtClean="0"/>
              <a:t>Cancer </a:t>
            </a:r>
            <a:r>
              <a:rPr lang="nl-BE" dirty="0" err="1" smtClean="0"/>
              <a:t>ablation</a:t>
            </a:r>
            <a:endParaRPr lang="nl-BE" dirty="0" smtClean="0"/>
          </a:p>
          <a:p>
            <a:pPr lvl="1"/>
            <a:r>
              <a:rPr lang="nl-BE" dirty="0" err="1" smtClean="0"/>
              <a:t>Targeted</a:t>
            </a:r>
            <a:r>
              <a:rPr lang="nl-BE" dirty="0" smtClean="0"/>
              <a:t> </a:t>
            </a:r>
            <a:r>
              <a:rPr lang="nl-BE" dirty="0" err="1" smtClean="0"/>
              <a:t>medication</a:t>
            </a:r>
            <a:endParaRPr lang="nl-BE" dirty="0" smtClean="0"/>
          </a:p>
          <a:p>
            <a:pPr lvl="1"/>
            <a:r>
              <a:rPr lang="nl-BE" dirty="0" err="1" smtClean="0"/>
              <a:t>Plasmonics</a:t>
            </a:r>
            <a:endParaRPr lang="nl-BE" dirty="0" smtClean="0"/>
          </a:p>
          <a:p>
            <a:pPr lvl="1"/>
            <a:r>
              <a:rPr lang="nl-BE" dirty="0" smtClean="0"/>
              <a:t>…</a:t>
            </a:r>
            <a:endParaRPr lang="nl-BE" dirty="0"/>
          </a:p>
        </p:txBody>
      </p:sp>
      <p:sp>
        <p:nvSpPr>
          <p:cNvPr id="2" name="Titel 1"/>
          <p:cNvSpPr>
            <a:spLocks noGrp="1"/>
          </p:cNvSpPr>
          <p:nvPr>
            <p:ph type="title"/>
          </p:nvPr>
        </p:nvSpPr>
        <p:spPr/>
        <p:txBody>
          <a:bodyPr>
            <a:noAutofit/>
          </a:bodyPr>
          <a:lstStyle/>
          <a:p>
            <a:r>
              <a:rPr lang="nl-BE" sz="3600" dirty="0" smtClean="0"/>
              <a:t>Nanoshells:</a:t>
            </a:r>
            <a:br>
              <a:rPr lang="nl-BE" sz="3600" dirty="0" smtClean="0"/>
            </a:br>
            <a:r>
              <a:rPr lang="nl-BE" sz="3600" i="1" dirty="0"/>
              <a:t>G</a:t>
            </a:r>
            <a:r>
              <a:rPr lang="nl-BE" sz="3600" i="1" dirty="0" smtClean="0"/>
              <a:t>ifts in a golden </a:t>
            </a:r>
            <a:r>
              <a:rPr lang="nl-BE" sz="3600" i="1" dirty="0" err="1" smtClean="0"/>
              <a:t>wrapper</a:t>
            </a:r>
            <a:endParaRPr lang="nl-BE" sz="3600" i="1" dirty="0"/>
          </a:p>
        </p:txBody>
      </p:sp>
      <p:sp>
        <p:nvSpPr>
          <p:cNvPr id="4" name="Tijdelijke aanduiding voor dianummer 3"/>
          <p:cNvSpPr>
            <a:spLocks noGrp="1"/>
          </p:cNvSpPr>
          <p:nvPr>
            <p:ph type="sldNum" sz="quarter" idx="12"/>
          </p:nvPr>
        </p:nvSpPr>
        <p:spPr/>
        <p:txBody>
          <a:bodyPr/>
          <a:lstStyle/>
          <a:p>
            <a:fld id="{E19F5F0B-D5F3-4AE8-B2F4-1246321194C5}" type="slidenum">
              <a:rPr lang="nl-BE" smtClean="0"/>
              <a:t>4</a:t>
            </a:fld>
            <a:endParaRPr lang="nl-BE"/>
          </a:p>
        </p:txBody>
      </p:sp>
      <p:pic>
        <p:nvPicPr>
          <p:cNvPr id="18" name="Picture 3"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74" y="3542522"/>
            <a:ext cx="2696566" cy="180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952" t="8499" r="5582" b="4760"/>
          <a:stretch/>
        </p:blipFill>
        <p:spPr bwMode="auto">
          <a:xfrm>
            <a:off x="5398999" y="2545498"/>
            <a:ext cx="2770909" cy="29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39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122"/>
                                        </p:tgtEl>
                                      </p:cBhvr>
                                    </p:animEffect>
                                    <p:set>
                                      <p:cBhvr>
                                        <p:cTn id="32" dur="1" fill="hold">
                                          <p:stCondLst>
                                            <p:cond delay="499"/>
                                          </p:stCondLst>
                                        </p:cTn>
                                        <p:tgtEl>
                                          <p:spTgt spid="512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10" presetClass="exit" presetSubtype="0" fill="hold" nodeType="with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14:m>
                  <m:oMath xmlns:m="http://schemas.openxmlformats.org/officeDocument/2006/math">
                    <m:r>
                      <a:rPr lang="nl-BE" i="1" smtClean="0">
                        <a:latin typeface="Cambria Math"/>
                      </a:rPr>
                      <m:t>𝑃𝐴</m:t>
                    </m:r>
                    <m:r>
                      <a:rPr lang="nl-BE" i="1" smtClean="0">
                        <a:latin typeface="Cambria Math"/>
                      </a:rPr>
                      <m:t>=</m:t>
                    </m:r>
                    <m:r>
                      <a:rPr lang="nl-BE" b="0" i="1" smtClean="0">
                        <a:latin typeface="Cambria Math"/>
                      </a:rPr>
                      <m:t>𝐹</m:t>
                    </m:r>
                    <m:r>
                      <a:rPr lang="nl-BE" b="0" i="1" smtClean="0">
                        <a:latin typeface="Cambria Math"/>
                      </a:rPr>
                      <m:t>=</m:t>
                    </m:r>
                    <m:sSup>
                      <m:sSupPr>
                        <m:ctrlPr>
                          <a:rPr lang="nl-BE" b="0" i="1" smtClean="0">
                            <a:latin typeface="Cambria Math"/>
                          </a:rPr>
                        </m:ctrlPr>
                      </m:sSupPr>
                      <m:e>
                        <m:r>
                          <a:rPr lang="nl-BE" b="0" i="1" smtClean="0">
                            <a:latin typeface="Cambria Math"/>
                          </a:rPr>
                          <m:t>𝑃</m:t>
                        </m:r>
                      </m:e>
                      <m:sup>
                        <m:r>
                          <a:rPr lang="nl-BE" b="0" i="1" smtClean="0">
                            <a:latin typeface="Cambria Math"/>
                          </a:rPr>
                          <m:t>′</m:t>
                        </m:r>
                      </m:sup>
                    </m:sSup>
                    <m:sSup>
                      <m:sSupPr>
                        <m:ctrlPr>
                          <a:rPr lang="nl-BE" b="0" i="1" smtClean="0">
                            <a:latin typeface="Cambria Math"/>
                          </a:rPr>
                        </m:ctrlPr>
                      </m:sSupPr>
                      <m:e>
                        <m:r>
                          <a:rPr lang="nl-BE" b="0" i="1" smtClean="0">
                            <a:latin typeface="Cambria Math"/>
                          </a:rPr>
                          <m:t>𝐴</m:t>
                        </m:r>
                      </m:e>
                      <m:sup>
                        <m:r>
                          <a:rPr lang="nl-BE" b="0" i="1" smtClean="0">
                            <a:latin typeface="Cambria Math"/>
                          </a:rPr>
                          <m:t>′</m:t>
                        </m:r>
                      </m:sup>
                    </m:sSup>
                  </m:oMath>
                </a14:m>
                <a:r>
                  <a:rPr lang="nl-BE" dirty="0" smtClean="0"/>
                  <a:t/>
                </a:r>
                <a:br>
                  <a:rPr lang="nl-BE" dirty="0" smtClean="0"/>
                </a:br>
                <a:r>
                  <a:rPr lang="nl-BE" dirty="0" smtClean="0"/>
                  <a:t>Small </a:t>
                </a:r>
                <a:r>
                  <a:rPr lang="nl-BE" dirty="0" err="1" smtClean="0"/>
                  <a:t>pressure</a:t>
                </a:r>
                <a:r>
                  <a:rPr lang="nl-BE" dirty="0" smtClean="0"/>
                  <a:t> on large </a:t>
                </a:r>
                <a:r>
                  <a:rPr lang="nl-BE" dirty="0" err="1" smtClean="0"/>
                  <a:t>surface</a:t>
                </a:r>
                <a:r>
                  <a:rPr lang="nl-BE" dirty="0" smtClean="0"/>
                  <a:t> </a:t>
                </a:r>
                <a14:m>
                  <m:oMath xmlns:m="http://schemas.openxmlformats.org/officeDocument/2006/math">
                    <m:r>
                      <a:rPr lang="nl-BE">
                        <a:latin typeface="Cambria Math"/>
                      </a:rPr>
                      <m:t>⇒</m:t>
                    </m:r>
                    <m:r>
                      <m:rPr>
                        <m:sty m:val="p"/>
                      </m:rPr>
                      <a:rPr lang="nl-BE">
                        <a:latin typeface="Cambria Math"/>
                      </a:rPr>
                      <m:t>Large</m:t>
                    </m:r>
                    <m:r>
                      <a:rPr lang="nl-BE">
                        <a:latin typeface="Cambria Math"/>
                      </a:rPr>
                      <m:t> </m:t>
                    </m:r>
                    <m:r>
                      <m:rPr>
                        <m:sty m:val="p"/>
                      </m:rPr>
                      <a:rPr lang="nl-BE">
                        <a:latin typeface="Cambria Math"/>
                      </a:rPr>
                      <m:t>pressure</m:t>
                    </m:r>
                    <m:r>
                      <a:rPr lang="nl-BE">
                        <a:latin typeface="Cambria Math"/>
                      </a:rPr>
                      <m:t> </m:t>
                    </m:r>
                    <m:r>
                      <m:rPr>
                        <m:sty m:val="p"/>
                      </m:rPr>
                      <a:rPr lang="nl-BE">
                        <a:latin typeface="Cambria Math"/>
                      </a:rPr>
                      <m:t>on</m:t>
                    </m:r>
                    <m:r>
                      <a:rPr lang="nl-BE">
                        <a:latin typeface="Cambria Math"/>
                      </a:rPr>
                      <m:t> </m:t>
                    </m:r>
                    <m:r>
                      <m:rPr>
                        <m:sty m:val="p"/>
                      </m:rPr>
                      <a:rPr lang="nl-BE">
                        <a:latin typeface="Cambria Math"/>
                      </a:rPr>
                      <m:t>small</m:t>
                    </m:r>
                    <m:r>
                      <a:rPr lang="nl-BE">
                        <a:latin typeface="Cambria Math"/>
                      </a:rPr>
                      <m:t> </m:t>
                    </m:r>
                    <m:r>
                      <m:rPr>
                        <m:sty m:val="p"/>
                      </m:rPr>
                      <a:rPr lang="nl-BE">
                        <a:latin typeface="Cambria Math"/>
                      </a:rPr>
                      <m:t>surface</m:t>
                    </m:r>
                  </m:oMath>
                </a14:m>
                <a:endParaRPr lang="nl-BE" dirty="0"/>
              </a:p>
              <a:p>
                <a:r>
                  <a:rPr lang="nl-BE" dirty="0" smtClean="0"/>
                  <a:t>DAC </a:t>
                </a:r>
                <a:r>
                  <a:rPr lang="nl-BE" dirty="0" err="1" smtClean="0"/>
                  <a:t>uses</a:t>
                </a:r>
                <a:r>
                  <a:rPr lang="nl-BE" dirty="0" smtClean="0"/>
                  <a:t> </a:t>
                </a:r>
                <a:r>
                  <a:rPr lang="nl-BE" dirty="0" err="1" smtClean="0"/>
                  <a:t>diamonds</a:t>
                </a:r>
                <a:r>
                  <a:rPr lang="nl-BE" dirty="0" smtClean="0"/>
                  <a:t>:</a:t>
                </a:r>
                <a:endParaRPr lang="nl-BE"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nl-BE">
                    <a:noFill/>
                  </a:rPr>
                  <a:t> </a:t>
                </a:r>
              </a:p>
            </p:txBody>
          </p:sp>
        </mc:Fallback>
      </mc:AlternateContent>
      <p:sp>
        <p:nvSpPr>
          <p:cNvPr id="4" name="Tijdelijke aanduiding voor dianummer 3"/>
          <p:cNvSpPr>
            <a:spLocks noGrp="1"/>
          </p:cNvSpPr>
          <p:nvPr>
            <p:ph type="sldNum" sz="quarter" idx="12"/>
          </p:nvPr>
        </p:nvSpPr>
        <p:spPr/>
        <p:txBody>
          <a:bodyPr/>
          <a:lstStyle/>
          <a:p>
            <a:fld id="{E19F5F0B-D5F3-4AE8-B2F4-1246321194C5}" type="slidenum">
              <a:rPr lang="nl-BE" smtClean="0"/>
              <a:t>5</a:t>
            </a:fld>
            <a:endParaRPr lang="nl-BE"/>
          </a:p>
        </p:txBody>
      </p:sp>
      <p:sp>
        <p:nvSpPr>
          <p:cNvPr id="2" name="Titel 1"/>
          <p:cNvSpPr>
            <a:spLocks noGrp="1"/>
          </p:cNvSpPr>
          <p:nvPr>
            <p:ph type="title"/>
          </p:nvPr>
        </p:nvSpPr>
        <p:spPr/>
        <p:txBody>
          <a:bodyPr/>
          <a:lstStyle/>
          <a:p>
            <a:r>
              <a:rPr lang="nl-BE" dirty="0" err="1" smtClean="0"/>
              <a:t>Diamond</a:t>
            </a:r>
            <a:r>
              <a:rPr lang="nl-BE" dirty="0" smtClean="0"/>
              <a:t> </a:t>
            </a:r>
            <a:r>
              <a:rPr lang="nl-BE" dirty="0" err="1" smtClean="0"/>
              <a:t>Anvil</a:t>
            </a:r>
            <a:r>
              <a:rPr lang="nl-BE" dirty="0" smtClean="0"/>
              <a:t> </a:t>
            </a:r>
            <a:r>
              <a:rPr lang="nl-BE" dirty="0" err="1" smtClean="0"/>
              <a:t>Cell</a:t>
            </a:r>
            <a:r>
              <a:rPr lang="nl-BE" dirty="0" smtClean="0"/>
              <a:t> (DAC)</a:t>
            </a:r>
            <a:endParaRPr lang="nl-BE" dirty="0"/>
          </a:p>
        </p:txBody>
      </p:sp>
      <p:pic>
        <p:nvPicPr>
          <p:cNvPr id="5122" name="Picture 2" descr="D:\Users\Nick\Pictures\Allerlei\Diamonds on surface.jpg"/>
          <p:cNvPicPr>
            <a:picLocks noChangeAspect="1" noChangeArrowheads="1"/>
          </p:cNvPicPr>
          <p:nvPr/>
        </p:nvPicPr>
        <p:blipFill rotWithShape="1">
          <a:blip r:embed="rId4">
            <a:extLst>
              <a:ext uri="{28A0092B-C50C-407E-A947-70E740481C1C}">
                <a14:useLocalDpi xmlns:a14="http://schemas.microsoft.com/office/drawing/2010/main" val="0"/>
              </a:ext>
            </a:extLst>
          </a:blip>
          <a:srcRect l="9290" t="20251" r="13387" b="9980"/>
          <a:stretch/>
        </p:blipFill>
        <p:spPr bwMode="auto">
          <a:xfrm>
            <a:off x="2627784" y="3501008"/>
            <a:ext cx="4347224" cy="294192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p:cNvGrpSpPr/>
          <p:nvPr/>
        </p:nvGrpSpPr>
        <p:grpSpPr>
          <a:xfrm>
            <a:off x="971600" y="3789040"/>
            <a:ext cx="1872208" cy="369332"/>
            <a:chOff x="1115616" y="3789040"/>
            <a:chExt cx="1872208" cy="369332"/>
          </a:xfrm>
        </p:grpSpPr>
        <p:sp>
          <p:nvSpPr>
            <p:cNvPr id="8" name="Tekstvak 7"/>
            <p:cNvSpPr txBox="1"/>
            <p:nvPr/>
          </p:nvSpPr>
          <p:spPr>
            <a:xfrm>
              <a:off x="1115616" y="3789040"/>
              <a:ext cx="1872208" cy="369332"/>
            </a:xfrm>
            <a:prstGeom prst="rect">
              <a:avLst/>
            </a:prstGeom>
            <a:noFill/>
          </p:spPr>
          <p:txBody>
            <a:bodyPr wrap="square" rtlCol="0">
              <a:spAutoFit/>
            </a:bodyPr>
            <a:lstStyle/>
            <a:p>
              <a:r>
                <a:rPr lang="nl-BE" dirty="0" err="1" smtClean="0"/>
                <a:t>Table</a:t>
              </a:r>
              <a:endParaRPr lang="nl-BE" dirty="0"/>
            </a:p>
          </p:txBody>
        </p:sp>
        <p:sp>
          <p:nvSpPr>
            <p:cNvPr id="9" name="Lijntoelichting 1 8"/>
            <p:cNvSpPr/>
            <p:nvPr/>
          </p:nvSpPr>
          <p:spPr>
            <a:xfrm rot="10800000">
              <a:off x="1115616" y="3789040"/>
              <a:ext cx="1368152" cy="369332"/>
            </a:xfrm>
            <a:prstGeom prst="borderCallout1">
              <a:avLst>
                <a:gd name="adj1" fmla="val 50182"/>
                <a:gd name="adj2" fmla="val -8333"/>
                <a:gd name="adj3" fmla="val -29676"/>
                <a:gd name="adj4" fmla="val -130976"/>
              </a:avLst>
            </a:prstGeom>
            <a:noFill/>
            <a:ln w="19050" cap="rnd" cmpd="sng">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2" name="Groep 11"/>
          <p:cNvGrpSpPr/>
          <p:nvPr/>
        </p:nvGrpSpPr>
        <p:grpSpPr>
          <a:xfrm>
            <a:off x="7092280" y="3794403"/>
            <a:ext cx="1872208" cy="397814"/>
            <a:chOff x="1115616" y="4158373"/>
            <a:chExt cx="1872208" cy="397814"/>
          </a:xfrm>
        </p:grpSpPr>
        <p:sp>
          <p:nvSpPr>
            <p:cNvPr id="10" name="Tekstvak 9"/>
            <p:cNvSpPr txBox="1"/>
            <p:nvPr/>
          </p:nvSpPr>
          <p:spPr>
            <a:xfrm>
              <a:off x="1115616" y="4186855"/>
              <a:ext cx="1872208" cy="369332"/>
            </a:xfrm>
            <a:prstGeom prst="rect">
              <a:avLst/>
            </a:prstGeom>
            <a:noFill/>
          </p:spPr>
          <p:txBody>
            <a:bodyPr wrap="square" rtlCol="0">
              <a:spAutoFit/>
            </a:bodyPr>
            <a:lstStyle/>
            <a:p>
              <a:r>
                <a:rPr lang="nl-BE" dirty="0" err="1" smtClean="0"/>
                <a:t>Culet</a:t>
              </a:r>
              <a:endParaRPr lang="nl-BE" dirty="0"/>
            </a:p>
          </p:txBody>
        </p:sp>
        <p:sp>
          <p:nvSpPr>
            <p:cNvPr id="13" name="Lijntoelichting 1 12"/>
            <p:cNvSpPr/>
            <p:nvPr/>
          </p:nvSpPr>
          <p:spPr>
            <a:xfrm rot="10800000">
              <a:off x="1149912" y="4158373"/>
              <a:ext cx="1549880" cy="369332"/>
            </a:xfrm>
            <a:prstGeom prst="borderCallout1">
              <a:avLst>
                <a:gd name="adj1" fmla="val 50182"/>
                <a:gd name="adj2" fmla="val 106087"/>
                <a:gd name="adj3" fmla="val -181310"/>
                <a:gd name="adj4" fmla="val 228716"/>
              </a:avLst>
            </a:prstGeom>
            <a:noFill/>
            <a:ln w="19050" cap="rnd" cmpd="sng">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6" name="Vrije vorm 15"/>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Rechthoekige driehoek 16"/>
          <p:cNvSpPr>
            <a:spLocks/>
          </p:cNvSpPr>
          <p:nvPr/>
        </p:nvSpPr>
        <p:spPr bwMode="auto">
          <a:xfrm>
            <a:off x="-6042" y="5791253"/>
            <a:ext cx="3402314" cy="1080868"/>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8" name="Rechte verbindingslijn 1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9" name="Picture 5" descr="Y:\Templates\Logo's\logo_UA_U_Wit-Transpara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ep 19"/>
          <p:cNvGrpSpPr>
            <a:grpSpLocks/>
          </p:cNvGrpSpPr>
          <p:nvPr/>
        </p:nvGrpSpPr>
        <p:grpSpPr bwMode="auto">
          <a:xfrm>
            <a:off x="611560" y="6386643"/>
            <a:ext cx="958477" cy="400655"/>
            <a:chOff x="2200275" y="4692650"/>
            <a:chExt cx="1868488" cy="781050"/>
          </a:xfrm>
          <a:noFill/>
        </p:grpSpPr>
        <p:sp>
          <p:nvSpPr>
            <p:cNvPr id="21"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2"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3"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4"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25" name="Picture 55" descr="krul2"/>
            <p:cNvPicPr>
              <a:picLocks noChangeAspect="1" noChangeArrowheads="1"/>
            </p:cNvPicPr>
            <p:nvPr/>
          </p:nvPicPr>
          <p:blipFill>
            <a:blip r:embed="rId7"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26"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7"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Tree>
    <p:extLst>
      <p:ext uri="{BB962C8B-B14F-4D97-AF65-F5344CB8AC3E}">
        <p14:creationId xmlns:p14="http://schemas.microsoft.com/office/powerpoint/2010/main" val="270696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E19F5F0B-D5F3-4AE8-B2F4-1246321194C5}" type="slidenum">
              <a:rPr lang="nl-BE" smtClean="0"/>
              <a:t>6</a:t>
            </a:fld>
            <a:endParaRPr lang="nl-BE"/>
          </a:p>
        </p:txBody>
      </p:sp>
      <p:sp>
        <p:nvSpPr>
          <p:cNvPr id="4" name="Titel 3"/>
          <p:cNvSpPr>
            <a:spLocks noGrp="1"/>
          </p:cNvSpPr>
          <p:nvPr>
            <p:ph type="title"/>
          </p:nvPr>
        </p:nvSpPr>
        <p:spPr/>
        <p:txBody>
          <a:bodyPr/>
          <a:lstStyle/>
          <a:p>
            <a:r>
              <a:rPr lang="nl-BE" dirty="0" err="1" smtClean="0"/>
              <a:t>Diamond</a:t>
            </a:r>
            <a:r>
              <a:rPr lang="nl-BE" dirty="0" smtClean="0"/>
              <a:t> </a:t>
            </a:r>
            <a:r>
              <a:rPr lang="nl-BE" dirty="0" err="1" smtClean="0"/>
              <a:t>Anvil</a:t>
            </a:r>
            <a:r>
              <a:rPr lang="nl-BE" dirty="0" smtClean="0"/>
              <a:t> </a:t>
            </a:r>
            <a:r>
              <a:rPr lang="nl-BE" dirty="0" err="1" smtClean="0"/>
              <a:t>Cell</a:t>
            </a:r>
            <a:r>
              <a:rPr lang="nl-BE" dirty="0" smtClean="0"/>
              <a:t> (DAC)</a:t>
            </a:r>
            <a:endParaRPr lang="nl-BE" dirty="0"/>
          </a:p>
        </p:txBody>
      </p:sp>
      <p:sp>
        <p:nvSpPr>
          <p:cNvPr id="2" name="Tijdelijke aanduiding voor inhoud 1"/>
          <p:cNvSpPr>
            <a:spLocks noGrp="1"/>
          </p:cNvSpPr>
          <p:nvPr>
            <p:ph idx="1"/>
          </p:nvPr>
        </p:nvSpPr>
        <p:spPr/>
        <p:txBody>
          <a:bodyPr/>
          <a:lstStyle/>
          <a:p>
            <a:r>
              <a:rPr lang="nl-BE" dirty="0" err="1" smtClean="0"/>
              <a:t>Create</a:t>
            </a:r>
            <a:r>
              <a:rPr lang="nl-BE" dirty="0" smtClean="0"/>
              <a:t> high </a:t>
            </a:r>
            <a:r>
              <a:rPr lang="nl-BE" dirty="0" err="1" smtClean="0"/>
              <a:t>pressures</a:t>
            </a:r>
            <a:r>
              <a:rPr lang="nl-BE" dirty="0" smtClean="0"/>
              <a:t> in </a:t>
            </a:r>
            <a:r>
              <a:rPr lang="nl-BE" dirty="0" err="1" smtClean="0"/>
              <a:t>between</a:t>
            </a:r>
            <a:r>
              <a:rPr lang="nl-BE" dirty="0" smtClean="0"/>
              <a:t> </a:t>
            </a:r>
            <a:r>
              <a:rPr lang="nl-BE" dirty="0" err="1" smtClean="0"/>
              <a:t>to</a:t>
            </a:r>
            <a:r>
              <a:rPr lang="nl-BE" dirty="0" smtClean="0"/>
              <a:t> </a:t>
            </a:r>
            <a:r>
              <a:rPr lang="nl-BE" dirty="0" err="1" smtClean="0"/>
              <a:t>diamonds</a:t>
            </a:r>
            <a:endParaRPr lang="nl-BE" dirty="0" smtClean="0"/>
          </a:p>
          <a:p>
            <a:r>
              <a:rPr lang="nl-BE" dirty="0" smtClean="0"/>
              <a:t>In </a:t>
            </a:r>
            <a:r>
              <a:rPr lang="nl-BE" dirty="0" err="1" smtClean="0"/>
              <a:t>between</a:t>
            </a:r>
            <a:r>
              <a:rPr lang="nl-BE" dirty="0" smtClean="0"/>
              <a:t> the </a:t>
            </a:r>
            <a:br>
              <a:rPr lang="nl-BE" dirty="0" smtClean="0"/>
            </a:br>
            <a:r>
              <a:rPr lang="nl-BE" dirty="0" err="1" smtClean="0"/>
              <a:t>diamonds</a:t>
            </a:r>
            <a:r>
              <a:rPr lang="nl-BE" dirty="0" smtClean="0"/>
              <a:t> </a:t>
            </a:r>
            <a:r>
              <a:rPr lang="nl-BE" dirty="0" err="1" smtClean="0"/>
              <a:t>there</a:t>
            </a:r>
            <a:r>
              <a:rPr lang="nl-BE" dirty="0" smtClean="0"/>
              <a:t> is a </a:t>
            </a:r>
            <a:br>
              <a:rPr lang="nl-BE" dirty="0" smtClean="0"/>
            </a:br>
            <a:r>
              <a:rPr lang="nl-BE" dirty="0" err="1" smtClean="0"/>
              <a:t>pressure</a:t>
            </a:r>
            <a:r>
              <a:rPr lang="nl-BE" dirty="0" smtClean="0"/>
              <a:t> medium:</a:t>
            </a:r>
          </a:p>
          <a:p>
            <a:pPr marL="1077913" lvl="1" indent="-271463"/>
            <a:r>
              <a:rPr lang="nl-BE" dirty="0" smtClean="0"/>
              <a:t>Helium</a:t>
            </a:r>
          </a:p>
          <a:p>
            <a:pPr marL="1077913" lvl="1" indent="-271463"/>
            <a:r>
              <a:rPr lang="nl-BE" dirty="0" err="1" smtClean="0"/>
              <a:t>Hydrogen</a:t>
            </a:r>
            <a:endParaRPr lang="nl-BE" dirty="0" smtClean="0"/>
          </a:p>
          <a:p>
            <a:pPr marL="1077913" lvl="1" indent="-271463"/>
            <a:r>
              <a:rPr lang="nl-BE" dirty="0" smtClean="0"/>
              <a:t>Neon</a:t>
            </a:r>
          </a:p>
          <a:p>
            <a:pPr marL="1077913" lvl="1" indent="-271463"/>
            <a:r>
              <a:rPr lang="nl-BE" dirty="0" smtClean="0"/>
              <a:t>…</a:t>
            </a:r>
            <a:endParaRPr lang="nl-BE" dirty="0"/>
          </a:p>
        </p:txBody>
      </p:sp>
      <p:pic>
        <p:nvPicPr>
          <p:cNvPr id="1026" name="Picture 2" descr="D:\Users\Nick\Pictures\Allerlei\DAC-ruby-Cutou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23" r="12990"/>
          <a:stretch/>
        </p:blipFill>
        <p:spPr bwMode="auto">
          <a:xfrm>
            <a:off x="4499992" y="2492896"/>
            <a:ext cx="4360334" cy="340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5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D:\Users\Nick\Pictures\Allerlei\DAC-ruby-closeup.png"/>
          <p:cNvPicPr>
            <a:picLocks noChangeAspect="1" noChangeArrowheads="1"/>
          </p:cNvPicPr>
          <p:nvPr/>
        </p:nvPicPr>
        <p:blipFill rotWithShape="1">
          <a:blip r:embed="rId2">
            <a:extLst>
              <a:ext uri="{28A0092B-C50C-407E-A947-70E740481C1C}">
                <a14:useLocalDpi xmlns:a14="http://schemas.microsoft.com/office/drawing/2010/main" val="0"/>
              </a:ext>
            </a:extLst>
          </a:blip>
          <a:srcRect l="7965" t="20221" r="15153" b="1404"/>
          <a:stretch/>
        </p:blipFill>
        <p:spPr bwMode="auto">
          <a:xfrm>
            <a:off x="899592" y="2327732"/>
            <a:ext cx="7194719" cy="4125604"/>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lstStyle/>
          <a:p>
            <a:r>
              <a:rPr lang="nl-BE" dirty="0" err="1" smtClean="0"/>
              <a:t>Use</a:t>
            </a:r>
            <a:r>
              <a:rPr lang="nl-BE" dirty="0" smtClean="0"/>
              <a:t> the spectrum of </a:t>
            </a:r>
            <a:r>
              <a:rPr lang="nl-BE" dirty="0" err="1" smtClean="0"/>
              <a:t>rubies</a:t>
            </a:r>
            <a:r>
              <a:rPr lang="nl-BE" dirty="0" smtClean="0"/>
              <a:t> </a:t>
            </a:r>
            <a:r>
              <a:rPr lang="nl-BE" dirty="0" err="1" smtClean="0"/>
              <a:t>to</a:t>
            </a:r>
            <a:r>
              <a:rPr lang="nl-BE" dirty="0" smtClean="0"/>
              <a:t> </a:t>
            </a:r>
            <a:r>
              <a:rPr lang="nl-BE" dirty="0" err="1" smtClean="0"/>
              <a:t>measure</a:t>
            </a:r>
            <a:r>
              <a:rPr lang="nl-BE" dirty="0" smtClean="0"/>
              <a:t> the </a:t>
            </a:r>
            <a:r>
              <a:rPr lang="nl-BE" dirty="0" err="1" smtClean="0"/>
              <a:t>pressure</a:t>
            </a:r>
            <a:endParaRPr lang="nl-BE" dirty="0" smtClean="0"/>
          </a:p>
          <a:p>
            <a:r>
              <a:rPr lang="nl-BE" dirty="0" smtClean="0"/>
              <a:t>The R</a:t>
            </a:r>
            <a:r>
              <a:rPr lang="nl-BE" baseline="-25000" dirty="0" smtClean="0"/>
              <a:t>1</a:t>
            </a:r>
            <a:r>
              <a:rPr lang="nl-BE" dirty="0" smtClean="0"/>
              <a:t> </a:t>
            </a:r>
            <a:r>
              <a:rPr lang="nl-BE" dirty="0" err="1" smtClean="0"/>
              <a:t>and</a:t>
            </a:r>
            <a:r>
              <a:rPr lang="nl-BE" dirty="0" smtClean="0"/>
              <a:t> R</a:t>
            </a:r>
            <a:r>
              <a:rPr lang="nl-BE" baseline="-25000" dirty="0" smtClean="0"/>
              <a:t>2</a:t>
            </a:r>
            <a:r>
              <a:rPr lang="nl-BE" dirty="0" smtClean="0"/>
              <a:t> </a:t>
            </a:r>
            <a:r>
              <a:rPr lang="nl-BE" dirty="0" err="1" smtClean="0"/>
              <a:t>lines</a:t>
            </a:r>
            <a:r>
              <a:rPr lang="nl-BE" dirty="0" smtClean="0"/>
              <a:t> </a:t>
            </a:r>
            <a:r>
              <a:rPr lang="nl-BE" dirty="0" err="1" smtClean="0"/>
              <a:t>will</a:t>
            </a:r>
            <a:r>
              <a:rPr lang="nl-BE" dirty="0" smtClean="0"/>
              <a:t> shift </a:t>
            </a:r>
            <a:r>
              <a:rPr lang="nl-BE" dirty="0" err="1" smtClean="0"/>
              <a:t>under</a:t>
            </a:r>
            <a:r>
              <a:rPr lang="nl-BE" dirty="0" smtClean="0"/>
              <a:t> </a:t>
            </a:r>
            <a:r>
              <a:rPr lang="nl-BE" dirty="0" err="1" smtClean="0"/>
              <a:t>pressure</a:t>
            </a:r>
            <a:endParaRPr lang="nl-BE" dirty="0" smtClean="0"/>
          </a:p>
          <a:p>
            <a:r>
              <a:rPr lang="nl-BE" dirty="0" err="1" smtClean="0"/>
              <a:t>Needs</a:t>
            </a:r>
            <a:r>
              <a:rPr lang="nl-BE" dirty="0" smtClean="0"/>
              <a:t> </a:t>
            </a:r>
            <a:r>
              <a:rPr lang="nl-BE" dirty="0" err="1" smtClean="0"/>
              <a:t>to</a:t>
            </a:r>
            <a:r>
              <a:rPr lang="nl-BE" dirty="0" smtClean="0"/>
              <a:t> </a:t>
            </a:r>
            <a:r>
              <a:rPr lang="nl-BE" dirty="0" err="1" smtClean="0"/>
              <a:t>be</a:t>
            </a:r>
            <a:r>
              <a:rPr lang="nl-BE" dirty="0" smtClean="0"/>
              <a:t/>
            </a:r>
            <a:br>
              <a:rPr lang="nl-BE" dirty="0" smtClean="0"/>
            </a:br>
            <a:r>
              <a:rPr lang="nl-BE" dirty="0" err="1" smtClean="0"/>
              <a:t>calibrated</a:t>
            </a:r>
            <a:endParaRPr lang="nl-BE" dirty="0" smtClean="0"/>
          </a:p>
        </p:txBody>
      </p:sp>
      <p:sp>
        <p:nvSpPr>
          <p:cNvPr id="4" name="Tijdelijke aanduiding voor dianummer 3"/>
          <p:cNvSpPr>
            <a:spLocks noGrp="1"/>
          </p:cNvSpPr>
          <p:nvPr>
            <p:ph type="sldNum" sz="quarter" idx="12"/>
          </p:nvPr>
        </p:nvSpPr>
        <p:spPr/>
        <p:txBody>
          <a:bodyPr/>
          <a:lstStyle/>
          <a:p>
            <a:fld id="{E19F5F0B-D5F3-4AE8-B2F4-1246321194C5}" type="slidenum">
              <a:rPr lang="nl-BE" smtClean="0"/>
              <a:t>7</a:t>
            </a:fld>
            <a:endParaRPr lang="nl-BE"/>
          </a:p>
        </p:txBody>
      </p:sp>
      <p:sp>
        <p:nvSpPr>
          <p:cNvPr id="2" name="Titel 1"/>
          <p:cNvSpPr>
            <a:spLocks noGrp="1"/>
          </p:cNvSpPr>
          <p:nvPr>
            <p:ph type="title"/>
          </p:nvPr>
        </p:nvSpPr>
        <p:spPr/>
        <p:txBody>
          <a:bodyPr>
            <a:normAutofit/>
          </a:bodyPr>
          <a:lstStyle/>
          <a:p>
            <a:r>
              <a:rPr lang="nl-BE" dirty="0" err="1" smtClean="0"/>
              <a:t>Rubies</a:t>
            </a:r>
            <a:r>
              <a:rPr lang="nl-BE" dirty="0" smtClean="0"/>
              <a:t> as </a:t>
            </a:r>
            <a:r>
              <a:rPr lang="nl-BE" dirty="0" err="1" smtClean="0"/>
              <a:t>pressure</a:t>
            </a:r>
            <a:r>
              <a:rPr lang="nl-BE" dirty="0" smtClean="0"/>
              <a:t> sensor</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852936"/>
            <a:ext cx="44196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4209680" y="6072385"/>
            <a:ext cx="4421880" cy="615553"/>
          </a:xfrm>
          <a:prstGeom prst="rect">
            <a:avLst/>
          </a:prstGeom>
          <a:noFill/>
        </p:spPr>
        <p:txBody>
          <a:bodyPr wrap="square" rtlCol="0">
            <a:spAutoFit/>
          </a:bodyPr>
          <a:lstStyle/>
          <a:p>
            <a:r>
              <a:rPr lang="nl-BE" sz="1400" dirty="0" smtClean="0"/>
              <a:t>APS: </a:t>
            </a:r>
            <a:r>
              <a:rPr lang="nl-BE" sz="1000" dirty="0" smtClean="0">
                <a:hlinkClick r:id="rId4"/>
              </a:rPr>
              <a:t>http</a:t>
            </a:r>
            <a:r>
              <a:rPr lang="nl-BE" sz="1000" dirty="0">
                <a:hlinkClick r:id="rId4"/>
              </a:rPr>
              <a:t>://</a:t>
            </a:r>
            <a:r>
              <a:rPr lang="nl-BE" sz="1000" dirty="0" smtClean="0">
                <a:hlinkClick r:id="rId4"/>
              </a:rPr>
              <a:t>www.aps.anl.gov/News/APS_News/Content/APS_NEWS_20080311B.php</a:t>
            </a:r>
            <a:r>
              <a:rPr lang="nl-BE" sz="1000" dirty="0" smtClean="0"/>
              <a:t> </a:t>
            </a:r>
            <a:endParaRPr lang="nl-BE" sz="1000" dirty="0"/>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2" name="Picture 5" descr="Y:\Templates\Logo's\logo_UA_U_Wit-Transpara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ep 12"/>
          <p:cNvGrpSpPr>
            <a:grpSpLocks/>
          </p:cNvGrpSpPr>
          <p:nvPr/>
        </p:nvGrpSpPr>
        <p:grpSpPr bwMode="auto">
          <a:xfrm>
            <a:off x="611560" y="6386643"/>
            <a:ext cx="958477" cy="400655"/>
            <a:chOff x="2200275" y="4692650"/>
            <a:chExt cx="1868488" cy="781050"/>
          </a:xfrm>
          <a:noFill/>
        </p:grpSpPr>
        <p:sp>
          <p:nvSpPr>
            <p:cNvPr id="14"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5"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6"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7"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18" name="Picture 55" descr="krul2"/>
            <p:cNvPicPr>
              <a:picLocks noChangeAspect="1" noChangeArrowheads="1"/>
            </p:cNvPicPr>
            <p:nvPr/>
          </p:nvPicPr>
          <p:blipFill>
            <a:blip r:embed="rId7"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19"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0"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Tree>
    <p:extLst>
      <p:ext uri="{BB962C8B-B14F-4D97-AF65-F5344CB8AC3E}">
        <p14:creationId xmlns:p14="http://schemas.microsoft.com/office/powerpoint/2010/main" val="376501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051"/>
                                        </p:tgtEl>
                                      </p:cBhvr>
                                    </p:animEffect>
                                    <p:set>
                                      <p:cBhvr>
                                        <p:cTn id="15" dur="1" fill="hold">
                                          <p:stCondLst>
                                            <p:cond delay="499"/>
                                          </p:stCondLst>
                                        </p:cTn>
                                        <p:tgtEl>
                                          <p:spTgt spid="205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E19F5F0B-D5F3-4AE8-B2F4-1246321194C5}" type="slidenum">
              <a:rPr lang="nl-BE" smtClean="0"/>
              <a:t>8</a:t>
            </a:fld>
            <a:endParaRPr lang="nl-BE"/>
          </a:p>
        </p:txBody>
      </p:sp>
      <p:sp>
        <p:nvSpPr>
          <p:cNvPr id="2" name="Titel 1"/>
          <p:cNvSpPr>
            <a:spLocks noGrp="1"/>
          </p:cNvSpPr>
          <p:nvPr>
            <p:ph type="title"/>
          </p:nvPr>
        </p:nvSpPr>
        <p:spPr/>
        <p:txBody>
          <a:bodyPr/>
          <a:lstStyle/>
          <a:p>
            <a:r>
              <a:rPr lang="nl-BE" dirty="0" err="1"/>
              <a:t>Rubies</a:t>
            </a:r>
            <a:r>
              <a:rPr lang="nl-BE" dirty="0"/>
              <a:t> as </a:t>
            </a:r>
            <a:r>
              <a:rPr lang="nl-BE" dirty="0" err="1"/>
              <a:t>pressure</a:t>
            </a:r>
            <a:r>
              <a:rPr lang="nl-BE" dirty="0"/>
              <a:t> sensor</a:t>
            </a:r>
          </a:p>
        </p:txBody>
      </p:sp>
      <p:sp>
        <p:nvSpPr>
          <p:cNvPr id="3" name="Tijdelijke aanduiding voor inhoud 2"/>
          <p:cNvSpPr>
            <a:spLocks noGrp="1"/>
          </p:cNvSpPr>
          <p:nvPr>
            <p:ph idx="1"/>
          </p:nvPr>
        </p:nvSpPr>
        <p:spPr/>
        <p:txBody>
          <a:bodyPr/>
          <a:lstStyle/>
          <a:p>
            <a:r>
              <a:rPr lang="en-US" dirty="0" err="1" smtClean="0"/>
              <a:t>Unfortunatly</a:t>
            </a:r>
            <a:r>
              <a:rPr lang="en-US" dirty="0" smtClean="0"/>
              <a:t> the calibration is not perfect</a:t>
            </a:r>
          </a:p>
          <a:p>
            <a:endParaRPr lang="en-US" dirty="0" smtClean="0"/>
          </a:p>
          <a:p>
            <a:r>
              <a:rPr lang="en-US" dirty="0" smtClean="0"/>
              <a:t>Interference with </a:t>
            </a:r>
            <a:br>
              <a:rPr lang="en-US" dirty="0" smtClean="0"/>
            </a:br>
            <a:r>
              <a:rPr lang="en-US" dirty="0" smtClean="0"/>
              <a:t>diamond resonances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418" y="2032984"/>
            <a:ext cx="4658469" cy="434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kstvak 20"/>
          <p:cNvSpPr txBox="1"/>
          <p:nvPr/>
        </p:nvSpPr>
        <p:spPr>
          <a:xfrm>
            <a:off x="4283968" y="6423139"/>
            <a:ext cx="4421880" cy="246221"/>
          </a:xfrm>
          <a:prstGeom prst="rect">
            <a:avLst/>
          </a:prstGeom>
          <a:noFill/>
        </p:spPr>
        <p:txBody>
          <a:bodyPr wrap="square" rtlCol="0">
            <a:spAutoFit/>
          </a:bodyPr>
          <a:lstStyle/>
          <a:p>
            <a:r>
              <a:rPr lang="nl-BE" sz="1000" dirty="0" err="1" smtClean="0"/>
              <a:t>Silvera</a:t>
            </a:r>
            <a:r>
              <a:rPr lang="nl-BE" sz="1000" dirty="0" smtClean="0"/>
              <a:t> </a:t>
            </a:r>
            <a:r>
              <a:rPr lang="nl-BE" sz="1000" i="1" dirty="0" smtClean="0"/>
              <a:t>et. al. </a:t>
            </a:r>
            <a:r>
              <a:rPr lang="nl-BE" sz="1000" dirty="0" err="1" smtClean="0"/>
              <a:t>Phys</a:t>
            </a:r>
            <a:r>
              <a:rPr lang="nl-BE" sz="1000" dirty="0" smtClean="0"/>
              <a:t>. stat. </a:t>
            </a:r>
            <a:r>
              <a:rPr lang="nl-BE" sz="1000" dirty="0"/>
              <a:t>s</a:t>
            </a:r>
            <a:r>
              <a:rPr lang="nl-BE" sz="1000" dirty="0" smtClean="0"/>
              <a:t>ol. (b) 1, 460-467 (2007)</a:t>
            </a:r>
            <a:endParaRPr lang="nl-BE" sz="1000" dirty="0"/>
          </a:p>
        </p:txBody>
      </p:sp>
    </p:spTree>
    <p:extLst>
      <p:ext uri="{BB962C8B-B14F-4D97-AF65-F5344CB8AC3E}">
        <p14:creationId xmlns:p14="http://schemas.microsoft.com/office/powerpoint/2010/main" val="5812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 name="Picture 3" descr="D:\Users\Nick\Pictures\Allerlei\DAC-ruby-closeup.png"/>
          <p:cNvPicPr>
            <a:picLocks noChangeAspect="1" noChangeArrowheads="1"/>
          </p:cNvPicPr>
          <p:nvPr/>
        </p:nvPicPr>
        <p:blipFill rotWithShape="1">
          <a:blip r:embed="rId3">
            <a:extLst>
              <a:ext uri="{28A0092B-C50C-407E-A947-70E740481C1C}">
                <a14:useLocalDpi xmlns:a14="http://schemas.microsoft.com/office/drawing/2010/main" val="0"/>
              </a:ext>
            </a:extLst>
          </a:blip>
          <a:srcRect l="11178" t="14449" r="15603" b="3884"/>
          <a:stretch/>
        </p:blipFill>
        <p:spPr bwMode="auto">
          <a:xfrm>
            <a:off x="683567" y="1484784"/>
            <a:ext cx="7848873" cy="492433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Users\Nick\Pictures\Allerlei\DAC-NS-closeup.png"/>
          <p:cNvPicPr>
            <a:picLocks noChangeAspect="1" noChangeArrowheads="1"/>
          </p:cNvPicPr>
          <p:nvPr/>
        </p:nvPicPr>
        <p:blipFill rotWithShape="1">
          <a:blip r:embed="rId4">
            <a:extLst>
              <a:ext uri="{28A0092B-C50C-407E-A947-70E740481C1C}">
                <a14:useLocalDpi xmlns:a14="http://schemas.microsoft.com/office/drawing/2010/main" val="0"/>
              </a:ext>
            </a:extLst>
          </a:blip>
          <a:srcRect l="11135" t="14337" r="15433" b="3760"/>
          <a:stretch/>
        </p:blipFill>
        <p:spPr bwMode="auto">
          <a:xfrm>
            <a:off x="683568" y="1484784"/>
            <a:ext cx="7848872" cy="4924330"/>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idx="1"/>
          </p:nvPr>
        </p:nvSpPr>
        <p:spPr/>
        <p:txBody>
          <a:bodyPr/>
          <a:lstStyle/>
          <a:p>
            <a:r>
              <a:rPr lang="en-US" dirty="0" smtClean="0"/>
              <a:t>Use the optical response of nanoshells in stead of rubies</a:t>
            </a:r>
          </a:p>
          <a:p>
            <a:r>
              <a:rPr lang="en-US" dirty="0" smtClean="0"/>
              <a:t>Why?</a:t>
            </a:r>
          </a:p>
          <a:p>
            <a:pPr lvl="1"/>
            <a:r>
              <a:rPr lang="en-US" dirty="0" smtClean="0"/>
              <a:t>NS are smaller</a:t>
            </a:r>
          </a:p>
          <a:p>
            <a:pPr lvl="1"/>
            <a:r>
              <a:rPr lang="en-US" dirty="0" smtClean="0"/>
              <a:t>Tunable</a:t>
            </a:r>
          </a:p>
          <a:p>
            <a:pPr lvl="1"/>
            <a:r>
              <a:rPr lang="en-US" dirty="0" smtClean="0"/>
              <a:t>…</a:t>
            </a:r>
            <a:endParaRPr lang="en-US" dirty="0"/>
          </a:p>
        </p:txBody>
      </p:sp>
      <p:sp>
        <p:nvSpPr>
          <p:cNvPr id="3" name="Tijdelijke aanduiding voor dianummer 2"/>
          <p:cNvSpPr>
            <a:spLocks noGrp="1"/>
          </p:cNvSpPr>
          <p:nvPr>
            <p:ph type="sldNum" sz="quarter" idx="12"/>
          </p:nvPr>
        </p:nvSpPr>
        <p:spPr/>
        <p:txBody>
          <a:bodyPr/>
          <a:lstStyle/>
          <a:p>
            <a:fld id="{E19F5F0B-D5F3-4AE8-B2F4-1246321194C5}" type="slidenum">
              <a:rPr lang="nl-BE" smtClean="0"/>
              <a:t>9</a:t>
            </a:fld>
            <a:endParaRPr lang="nl-BE"/>
          </a:p>
        </p:txBody>
      </p:sp>
      <p:sp>
        <p:nvSpPr>
          <p:cNvPr id="4" name="Titel 3"/>
          <p:cNvSpPr>
            <a:spLocks noGrp="1"/>
          </p:cNvSpPr>
          <p:nvPr>
            <p:ph type="title"/>
          </p:nvPr>
        </p:nvSpPr>
        <p:spPr/>
        <p:txBody>
          <a:bodyPr/>
          <a:lstStyle/>
          <a:p>
            <a:r>
              <a:rPr lang="nl-BE" dirty="0" smtClean="0"/>
              <a:t>Nanoshells as </a:t>
            </a:r>
            <a:r>
              <a:rPr lang="nl-BE" dirty="0" err="1" smtClean="0"/>
              <a:t>pressure</a:t>
            </a:r>
            <a:r>
              <a:rPr lang="nl-BE" dirty="0" smtClean="0"/>
              <a:t> </a:t>
            </a:r>
            <a:r>
              <a:rPr lang="nl-BE" dirty="0" err="1" smtClean="0"/>
              <a:t>gauge</a:t>
            </a:r>
            <a:endParaRPr lang="nl-BE" dirty="0"/>
          </a:p>
        </p:txBody>
      </p:sp>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5" descr="Y:\Templates\Logo's\logo_UA_U_Wit-Transpara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38" y="6353007"/>
            <a:ext cx="554222" cy="46036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ep 16"/>
          <p:cNvGrpSpPr>
            <a:grpSpLocks/>
          </p:cNvGrpSpPr>
          <p:nvPr/>
        </p:nvGrpSpPr>
        <p:grpSpPr bwMode="auto">
          <a:xfrm>
            <a:off x="611560" y="6386643"/>
            <a:ext cx="958477" cy="400655"/>
            <a:chOff x="2200275" y="4692650"/>
            <a:chExt cx="1868488" cy="781050"/>
          </a:xfrm>
          <a:noFill/>
        </p:grpSpPr>
        <p:sp>
          <p:nvSpPr>
            <p:cNvPr id="18" name="Arc 94"/>
            <p:cNvSpPr>
              <a:spLocks/>
            </p:cNvSpPr>
            <p:nvPr/>
          </p:nvSpPr>
          <p:spPr bwMode="auto">
            <a:xfrm>
              <a:off x="3497263" y="4692650"/>
              <a:ext cx="571500" cy="763588"/>
            </a:xfrm>
            <a:custGeom>
              <a:avLst/>
              <a:gdLst>
                <a:gd name="T0" fmla="*/ 571500 w 32351"/>
                <a:gd name="T1" fmla="*/ 712930 h 43200"/>
                <a:gd name="T2" fmla="*/ 551255 w 32351"/>
                <a:gd name="T3" fmla="*/ 39823 h 43200"/>
                <a:gd name="T4" fmla="*/ 381577 w 32351"/>
                <a:gd name="T5" fmla="*/ 381794 h 43200"/>
                <a:gd name="T6" fmla="*/ 0 60000 65536"/>
                <a:gd name="T7" fmla="*/ 0 60000 65536"/>
                <a:gd name="T8" fmla="*/ 0 60000 65536"/>
                <a:gd name="T9" fmla="*/ 0 w 32351"/>
                <a:gd name="T10" fmla="*/ 0 h 43200"/>
                <a:gd name="T11" fmla="*/ 32351 w 32351"/>
                <a:gd name="T12" fmla="*/ 43200 h 43200"/>
              </a:gdLst>
              <a:ahLst/>
              <a:cxnLst>
                <a:cxn ang="T6">
                  <a:pos x="T0" y="T1"/>
                </a:cxn>
                <a:cxn ang="T7">
                  <a:pos x="T2" y="T3"/>
                </a:cxn>
                <a:cxn ang="T8">
                  <a:pos x="T4" y="T5"/>
                </a:cxn>
              </a:cxnLst>
              <a:rect l="T9" t="T10" r="T11" b="T12"/>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19" name="Line 53"/>
            <p:cNvSpPr>
              <a:spLocks noChangeShapeType="1"/>
            </p:cNvSpPr>
            <p:nvPr/>
          </p:nvSpPr>
          <p:spPr bwMode="auto">
            <a:xfrm>
              <a:off x="2581275" y="4702175"/>
              <a:ext cx="0" cy="771525"/>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0" name="Line 57"/>
            <p:cNvSpPr>
              <a:spLocks noChangeShapeType="1"/>
            </p:cNvSpPr>
            <p:nvPr/>
          </p:nvSpPr>
          <p:spPr bwMode="auto">
            <a:xfrm>
              <a:off x="2200275" y="4695825"/>
              <a:ext cx="914400" cy="0"/>
            </a:xfrm>
            <a:prstGeom prst="line">
              <a:avLst/>
            </a:pr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1" name="Oval 54"/>
            <p:cNvSpPr>
              <a:spLocks noChangeArrowheads="1"/>
            </p:cNvSpPr>
            <p:nvPr/>
          </p:nvSpPr>
          <p:spPr bwMode="auto">
            <a:xfrm>
              <a:off x="2733675" y="4695825"/>
              <a:ext cx="762000" cy="762000"/>
            </a:xfrm>
            <a:prstGeom prst="ellipse">
              <a:avLst/>
            </a:prstGeom>
            <a:grpFill/>
            <a:ln w="19050">
              <a:solidFill>
                <a:srgbClr val="FFFFFF"/>
              </a:solidFill>
              <a:round/>
              <a:headEnd/>
              <a:tailEnd/>
            </a:ln>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pic>
          <p:nvPicPr>
            <p:cNvPr id="22" name="Picture 55" descr="krul2"/>
            <p:cNvPicPr>
              <a:picLocks noChangeAspect="1" noChangeArrowheads="1"/>
            </p:cNvPicPr>
            <p:nvPr/>
          </p:nvPicPr>
          <p:blipFill>
            <a:blip r:embed="rId7" cstate="print">
              <a:lum bright="100000" contrast="-38000"/>
              <a:extLst>
                <a:ext uri="{28A0092B-C50C-407E-A947-70E740481C1C}">
                  <a14:useLocalDpi xmlns:a14="http://schemas.microsoft.com/office/drawing/2010/main" val="0"/>
                </a:ext>
              </a:extLst>
            </a:blip>
            <a:srcRect/>
            <a:stretch>
              <a:fillRect/>
            </a:stretch>
          </p:blipFill>
          <p:spPr bwMode="auto">
            <a:xfrm rot="1200000">
              <a:off x="3122613" y="5265738"/>
              <a:ext cx="484188" cy="192088"/>
            </a:xfrm>
            <a:prstGeom prst="rect">
              <a:avLst/>
            </a:prstGeom>
            <a:grpFill/>
            <a:ln w="19050">
              <a:noFill/>
              <a:miter lim="800000"/>
              <a:headEnd/>
              <a:tailEnd/>
            </a:ln>
            <a:extLst/>
          </p:spPr>
        </p:pic>
        <p:sp>
          <p:nvSpPr>
            <p:cNvPr id="23" name="Freeform 81"/>
            <p:cNvSpPr>
              <a:spLocks/>
            </p:cNvSpPr>
            <p:nvPr/>
          </p:nvSpPr>
          <p:spPr bwMode="auto">
            <a:xfrm>
              <a:off x="2847975" y="5187950"/>
              <a:ext cx="323850" cy="174625"/>
            </a:xfrm>
            <a:custGeom>
              <a:avLst/>
              <a:gdLst>
                <a:gd name="T0" fmla="*/ 0 w 726"/>
                <a:gd name="T1" fmla="*/ 269 h 428"/>
                <a:gd name="T2" fmla="*/ 12 w 726"/>
                <a:gd name="T3" fmla="*/ 203 h 428"/>
                <a:gd name="T4" fmla="*/ 24 w 726"/>
                <a:gd name="T5" fmla="*/ 131 h 428"/>
                <a:gd name="T6" fmla="*/ 39 w 726"/>
                <a:gd name="T7" fmla="*/ 68 h 428"/>
                <a:gd name="T8" fmla="*/ 48 w 726"/>
                <a:gd name="T9" fmla="*/ 32 h 428"/>
                <a:gd name="T10" fmla="*/ 66 w 726"/>
                <a:gd name="T11" fmla="*/ 2 h 428"/>
                <a:gd name="T12" fmla="*/ 87 w 726"/>
                <a:gd name="T13" fmla="*/ 17 h 428"/>
                <a:gd name="T14" fmla="*/ 102 w 726"/>
                <a:gd name="T15" fmla="*/ 68 h 428"/>
                <a:gd name="T16" fmla="*/ 117 w 726"/>
                <a:gd name="T17" fmla="*/ 137 h 428"/>
                <a:gd name="T18" fmla="*/ 135 w 726"/>
                <a:gd name="T19" fmla="*/ 221 h 428"/>
                <a:gd name="T20" fmla="*/ 156 w 726"/>
                <a:gd name="T21" fmla="*/ 329 h 428"/>
                <a:gd name="T22" fmla="*/ 165 w 726"/>
                <a:gd name="T23" fmla="*/ 374 h 428"/>
                <a:gd name="T24" fmla="*/ 180 w 726"/>
                <a:gd name="T25" fmla="*/ 413 h 428"/>
                <a:gd name="T26" fmla="*/ 198 w 726"/>
                <a:gd name="T27" fmla="*/ 428 h 428"/>
                <a:gd name="T28" fmla="*/ 213 w 726"/>
                <a:gd name="T29" fmla="*/ 416 h 428"/>
                <a:gd name="T30" fmla="*/ 234 w 726"/>
                <a:gd name="T31" fmla="*/ 374 h 428"/>
                <a:gd name="T32" fmla="*/ 246 w 726"/>
                <a:gd name="T33" fmla="*/ 326 h 428"/>
                <a:gd name="T34" fmla="*/ 264 w 726"/>
                <a:gd name="T35" fmla="*/ 251 h 428"/>
                <a:gd name="T36" fmla="*/ 282 w 726"/>
                <a:gd name="T37" fmla="*/ 191 h 428"/>
                <a:gd name="T38" fmla="*/ 306 w 726"/>
                <a:gd name="T39" fmla="*/ 146 h 428"/>
                <a:gd name="T40" fmla="*/ 336 w 726"/>
                <a:gd name="T41" fmla="*/ 155 h 428"/>
                <a:gd name="T42" fmla="*/ 351 w 726"/>
                <a:gd name="T43" fmla="*/ 191 h 428"/>
                <a:gd name="T44" fmla="*/ 366 w 726"/>
                <a:gd name="T45" fmla="*/ 236 h 428"/>
                <a:gd name="T46" fmla="*/ 387 w 726"/>
                <a:gd name="T47" fmla="*/ 302 h 428"/>
                <a:gd name="T48" fmla="*/ 411 w 726"/>
                <a:gd name="T49" fmla="*/ 356 h 428"/>
                <a:gd name="T50" fmla="*/ 432 w 726"/>
                <a:gd name="T51" fmla="*/ 374 h 428"/>
                <a:gd name="T52" fmla="*/ 456 w 726"/>
                <a:gd name="T53" fmla="*/ 359 h 428"/>
                <a:gd name="T54" fmla="*/ 477 w 726"/>
                <a:gd name="T55" fmla="*/ 305 h 428"/>
                <a:gd name="T56" fmla="*/ 498 w 726"/>
                <a:gd name="T57" fmla="*/ 251 h 428"/>
                <a:gd name="T58" fmla="*/ 519 w 726"/>
                <a:gd name="T59" fmla="*/ 203 h 428"/>
                <a:gd name="T60" fmla="*/ 543 w 726"/>
                <a:gd name="T61" fmla="*/ 173 h 428"/>
                <a:gd name="T62" fmla="*/ 570 w 726"/>
                <a:gd name="T63" fmla="*/ 185 h 428"/>
                <a:gd name="T64" fmla="*/ 588 w 726"/>
                <a:gd name="T65" fmla="*/ 221 h 428"/>
                <a:gd name="T66" fmla="*/ 603 w 726"/>
                <a:gd name="T67" fmla="*/ 263 h 428"/>
                <a:gd name="T68" fmla="*/ 618 w 726"/>
                <a:gd name="T69" fmla="*/ 305 h 428"/>
                <a:gd name="T70" fmla="*/ 645 w 726"/>
                <a:gd name="T71" fmla="*/ 350 h 428"/>
                <a:gd name="T72" fmla="*/ 666 w 726"/>
                <a:gd name="T73" fmla="*/ 356 h 428"/>
                <a:gd name="T74" fmla="*/ 690 w 726"/>
                <a:gd name="T75" fmla="*/ 338 h 428"/>
                <a:gd name="T76" fmla="*/ 708 w 726"/>
                <a:gd name="T77" fmla="*/ 308 h 428"/>
                <a:gd name="T78" fmla="*/ 726 w 726"/>
                <a:gd name="T79" fmla="*/ 266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428"/>
                <a:gd name="T122" fmla="*/ 726 w 726"/>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grpFill/>
            <a:ln w="19050">
              <a:solidFill>
                <a:srgbClr val="FFFFFF"/>
              </a:solidFill>
              <a:round/>
              <a:headEnd/>
              <a:tailEnd/>
            </a:ln>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sp>
          <p:nvSpPr>
            <p:cNvPr id="24" name="Freeform 93"/>
            <p:cNvSpPr>
              <a:spLocks/>
            </p:cNvSpPr>
            <p:nvPr/>
          </p:nvSpPr>
          <p:spPr bwMode="auto">
            <a:xfrm>
              <a:off x="2733675" y="4803775"/>
              <a:ext cx="114300" cy="536575"/>
            </a:xfrm>
            <a:custGeom>
              <a:avLst/>
              <a:gdLst>
                <a:gd name="T0" fmla="*/ 70 w 70"/>
                <a:gd name="T1" fmla="*/ 0 h 338"/>
                <a:gd name="T2" fmla="*/ 70 w 70"/>
                <a:gd name="T3" fmla="*/ 338 h 338"/>
                <a:gd name="T4" fmla="*/ 36 w 70"/>
                <a:gd name="T5" fmla="*/ 292 h 338"/>
                <a:gd name="T6" fmla="*/ 6 w 70"/>
                <a:gd name="T7" fmla="*/ 232 h 338"/>
                <a:gd name="T8" fmla="*/ 0 w 70"/>
                <a:gd name="T9" fmla="*/ 176 h 338"/>
                <a:gd name="T10" fmla="*/ 2 w 70"/>
                <a:gd name="T11" fmla="*/ 120 h 338"/>
                <a:gd name="T12" fmla="*/ 24 w 70"/>
                <a:gd name="T13" fmla="*/ 62 h 338"/>
                <a:gd name="T14" fmla="*/ 54 w 70"/>
                <a:gd name="T15" fmla="*/ 18 h 338"/>
                <a:gd name="T16" fmla="*/ 70 w 70"/>
                <a:gd name="T17" fmla="*/ 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8"/>
                <a:gd name="T29" fmla="*/ 70 w 70"/>
                <a:gd name="T30" fmla="*/ 338 h 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FFFFFF"/>
            </a:solidFill>
            <a:ln w="19050">
              <a:solidFill>
                <a:srgbClr val="FFFF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BE"/>
            </a:p>
          </p:txBody>
        </p:sp>
      </p:grpSp>
    </p:spTree>
    <p:extLst>
      <p:ext uri="{BB962C8B-B14F-4D97-AF65-F5344CB8AC3E}">
        <p14:creationId xmlns:p14="http://schemas.microsoft.com/office/powerpoint/2010/main" val="92584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xit" presetSubtype="0" fill="hold" grpId="1" nodeType="withEffect">
                                  <p:stCondLst>
                                    <p:cond delay="0"/>
                                  </p:stCondLst>
                                  <p:childTnLst>
                                    <p:animEffect transition="out" filter="fade">
                                      <p:cBhvr>
                                        <p:cTn id="14" dur="500"/>
                                        <p:tgtEl>
                                          <p:spTgt spid="2">
                                            <p:txEl>
                                              <p:pRg st="0" end="0"/>
                                            </p:txEl>
                                          </p:spTgt>
                                        </p:tgtEl>
                                      </p:cBhvr>
                                    </p:animEffect>
                                    <p:set>
                                      <p:cBhvr>
                                        <p:cTn id="15"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6146"/>
                                        </p:tgtEl>
                                      </p:cBhvr>
                                    </p:animEffect>
                                    <p:set>
                                      <p:cBhvr>
                                        <p:cTn id="29" dur="1" fill="hold">
                                          <p:stCondLst>
                                            <p:cond delay="499"/>
                                          </p:stCondLst>
                                        </p:cTn>
                                        <p:tgtEl>
                                          <p:spTgt spid="6146"/>
                                        </p:tgtEl>
                                        <p:attrNameLst>
                                          <p:attrName>style.visibility</p:attrName>
                                        </p:attrNameLst>
                                      </p:cBhvr>
                                      <p:to>
                                        <p:strVal val="hidden"/>
                                      </p:to>
                                    </p:set>
                                  </p:childTnLst>
                                </p:cTn>
                              </p:par>
                              <p:par>
                                <p:cTn id="30" presetID="10" presetClass="entr" presetSubtype="0" fill="hold" grpId="2" nodeType="with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500"/>
                                        <p:tgtEl>
                                          <p:spTgt spid="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fade">
                                      <p:cBhvr>
                                        <p:cTn id="40" dur="500"/>
                                        <p:tgtEl>
                                          <p:spTgt spid="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fade">
                                      <p:cBhvr>
                                        <p:cTn id="45" dur="500"/>
                                        <p:tgtEl>
                                          <p:spTgt spid="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Effect transition="in" filter="fade">
                                      <p:cBhvr>
                                        <p:cTn id="5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P spid="2" grpId="2"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Bami 5 april">
      <a:dk1>
        <a:srgbClr val="FAE0BE"/>
      </a:dk1>
      <a:lt1>
        <a:srgbClr val="000000"/>
      </a:lt1>
      <a:dk2>
        <a:srgbClr val="F5C17B"/>
      </a:dk2>
      <a:lt2>
        <a:srgbClr val="92D050"/>
      </a:lt2>
      <a:accent1>
        <a:srgbClr val="CC7A0F"/>
      </a:accent1>
      <a:accent2>
        <a:srgbClr val="8ED5F1"/>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TotalTime>
  <Words>632</Words>
  <Application>Microsoft Office PowerPoint</Application>
  <PresentationFormat>Diavoorstelling (4:3)</PresentationFormat>
  <Paragraphs>172</Paragraphs>
  <Slides>26</Slides>
  <Notes>8</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Concours</vt:lpstr>
      <vt:lpstr>Nanoshells under pressure</vt:lpstr>
      <vt:lpstr>Overview</vt:lpstr>
      <vt:lpstr>Nanoshells: Gifts in a golden wrapper</vt:lpstr>
      <vt:lpstr>Nanoshells: Gifts in a golden wrapper</vt:lpstr>
      <vt:lpstr>Diamond Anvil Cell (DAC)</vt:lpstr>
      <vt:lpstr>Diamond Anvil Cell (DAC)</vt:lpstr>
      <vt:lpstr>Rubies as pressure sensor</vt:lpstr>
      <vt:lpstr>Rubies as pressure sensor</vt:lpstr>
      <vt:lpstr>Nanoshells as pressure gauge</vt:lpstr>
      <vt:lpstr>Mie-theory</vt:lpstr>
      <vt:lpstr>Hybridization model</vt:lpstr>
      <vt:lpstr>Mie vs. Hybridization</vt:lpstr>
      <vt:lpstr>Nanoshells under pressure</vt:lpstr>
      <vt:lpstr>Nanoshells under pressure</vt:lpstr>
      <vt:lpstr>Looking good!</vt:lpstr>
      <vt:lpstr>Pressure media</vt:lpstr>
      <vt:lpstr>Not so good</vt:lpstr>
      <vt:lpstr>The coated nanoshell (CNS)</vt:lpstr>
      <vt:lpstr>The coated nanoshell</vt:lpstr>
      <vt:lpstr>Theoretical predictions</vt:lpstr>
      <vt:lpstr>Experiments</vt:lpstr>
      <vt:lpstr>Outview</vt:lpstr>
      <vt:lpstr>Nanoshells under pressure</vt:lpstr>
      <vt:lpstr>Extra: waarom geen vol SiO2 bolletje?</vt:lpstr>
      <vt:lpstr>Extra: waarom geen Au kern en dikke SiO2 schil?</vt:lpstr>
      <vt:lpstr>Extra: waarom geen Au kern en dikke SiO2 schil?</vt:lpstr>
    </vt:vector>
  </TitlesOfParts>
  <Company>Universiteit Antwerpen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Nanoschillen onder druk</dc:title>
  <dc:creator>Nick Van den Broeck</dc:creator>
  <cp:lastModifiedBy>Nick Van den Broeck</cp:lastModifiedBy>
  <cp:revision>100</cp:revision>
  <dcterms:created xsi:type="dcterms:W3CDTF">2011-04-05T13:46:07Z</dcterms:created>
  <dcterms:modified xsi:type="dcterms:W3CDTF">2012-07-21T16:53:32Z</dcterms:modified>
</cp:coreProperties>
</file>